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7" r:id="rId9"/>
    <p:sldId id="268" r:id="rId10"/>
    <p:sldId id="269" r:id="rId11"/>
    <p:sldId id="270" r:id="rId12"/>
    <p:sldId id="271" r:id="rId13"/>
    <p:sldId id="263" r:id="rId14"/>
    <p:sldId id="265" r:id="rId15"/>
    <p:sldId id="272" r:id="rId16"/>
    <p:sldId id="273" r:id="rId17"/>
    <p:sldId id="274" r:id="rId18"/>
    <p:sldId id="275" r:id="rId19"/>
    <p:sldId id="276" r:id="rId20"/>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
      <p:font typeface="Roboto Black" panose="02000000000000000000" pitchFamily="2" charset="0"/>
      <p:bold r:id="rId26"/>
      <p:boldItalic r:id="rId27"/>
    </p:embeddedFont>
    <p:embeddedFont>
      <p:font typeface="Roboto Medium"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A85B14-D304-034A-BA4C-AA660789A668}" vWet="1" dt="2025-05-07T15:39:23.849"/>
    <p1510:client id="{668CDC15-C3D1-A832-5338-A96DA0848253}" v="1" dt="2025-05-07T16:15:08.630"/>
    <p1510:client id="{7A0E39AB-9612-BF29-8F52-D76062B87FB9}" v="13" dt="2025-05-07T16:04:21.549"/>
    <p1510:client id="{91930251-ABAC-D13C-0F9C-A3077CE9ED86}" v="4" dt="2025-05-07T16:25:11.203"/>
    <p1510:client id="{BCEEECE1-6423-DA74-D667-52ACCFC6B4A5}" v="1" dt="2025-05-07T16:05:20.410"/>
    <p1510:client id="{C329C7EC-49D7-A644-8148-691018C6FB9B}" v="70" dt="2025-05-07T15:50:37.880"/>
    <p1510:client id="{F71F9806-DF07-C02F-43C8-7DF6B079D73B}" v="107" dt="2025-05-07T16:27:21.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4179d64ed_7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4179d64ed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4179d64ed_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4179d64ed_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4179d64ed_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4179d64ed_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5bcf9176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5bcf9176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5bcf9176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5bcf9176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4179d64ed_7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4179d64ed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4179d64ed_4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4179d64ed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4179d64ed_4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4179d64ed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4179d64ed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4179d64ed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4179d64ed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4179d64ed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4179d64ed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4179d64ed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4179d64ed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4179d64ed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4179d64ed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4179d64ed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4179d64ed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4179d64ed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4179d64ed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4179d64ed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4179d64ed_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4179d64ed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4179d64ed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4179d64ed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4179d64ed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4179d64ed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58675" y="674050"/>
            <a:ext cx="8520600" cy="14772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990"/>
              <a:buNone/>
            </a:pPr>
            <a:r>
              <a:rPr lang="en" sz="2460" b="1"/>
              <a:t>EMBEDDED SYSTEM DESIGN LABORATORY - 23I412</a:t>
            </a:r>
            <a:endParaRPr sz="2460" b="1"/>
          </a:p>
          <a:p>
            <a:pPr marL="0" lvl="0" indent="0" algn="ctr" rtl="0">
              <a:lnSpc>
                <a:spcPct val="115000"/>
              </a:lnSpc>
              <a:spcBef>
                <a:spcPts val="0"/>
              </a:spcBef>
              <a:spcAft>
                <a:spcPts val="0"/>
              </a:spcAft>
              <a:buClr>
                <a:schemeClr val="dk1"/>
              </a:buClr>
              <a:buSzPts val="990"/>
              <a:buFont typeface="Arial"/>
              <a:buNone/>
            </a:pPr>
            <a:endParaRPr sz="2460" b="1"/>
          </a:p>
          <a:p>
            <a:pPr marL="0" lvl="0" indent="0" algn="ctr" rtl="0">
              <a:spcBef>
                <a:spcPts val="0"/>
              </a:spcBef>
              <a:spcAft>
                <a:spcPts val="0"/>
              </a:spcAft>
              <a:buSzPts val="990"/>
              <a:buNone/>
            </a:pPr>
            <a:r>
              <a:rPr lang="en" sz="2460" b="1"/>
              <a:t>MINI PROJECT ON SMART BLIND STICK</a:t>
            </a:r>
            <a:endParaRPr sz="5340"/>
          </a:p>
        </p:txBody>
      </p:sp>
      <p:sp>
        <p:nvSpPr>
          <p:cNvPr id="55" name="Google Shape;55;p13"/>
          <p:cNvSpPr txBox="1">
            <a:spLocks noGrp="1"/>
          </p:cNvSpPr>
          <p:nvPr>
            <p:ph type="subTitle" idx="1"/>
          </p:nvPr>
        </p:nvSpPr>
        <p:spPr>
          <a:xfrm>
            <a:off x="5299200" y="3550450"/>
            <a:ext cx="3533100" cy="12924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SzPts val="605"/>
              <a:buNone/>
            </a:pPr>
            <a:r>
              <a:rPr lang="en" sz="1954">
                <a:latin typeface="Roboto Medium"/>
                <a:ea typeface="Roboto Medium"/>
                <a:cs typeface="Roboto Medium"/>
                <a:sym typeface="Roboto Medium"/>
              </a:rPr>
              <a:t>23I201- A GESFETHA</a:t>
            </a:r>
            <a:endParaRPr sz="1954">
              <a:latin typeface="Roboto Medium"/>
              <a:ea typeface="Roboto Medium"/>
              <a:cs typeface="Roboto Medium"/>
              <a:sym typeface="Roboto Medium"/>
            </a:endParaRPr>
          </a:p>
          <a:p>
            <a:pPr marL="0" lvl="0" indent="0" algn="just" rtl="0">
              <a:lnSpc>
                <a:spcPct val="80000"/>
              </a:lnSpc>
              <a:spcBef>
                <a:spcPts val="0"/>
              </a:spcBef>
              <a:spcAft>
                <a:spcPts val="0"/>
              </a:spcAft>
              <a:buSzPts val="605"/>
              <a:buNone/>
            </a:pPr>
            <a:r>
              <a:rPr lang="en" sz="1954">
                <a:latin typeface="Roboto Medium"/>
                <a:ea typeface="Roboto Medium"/>
                <a:cs typeface="Roboto Medium"/>
                <a:sym typeface="Roboto Medium"/>
              </a:rPr>
              <a:t>23I223- JANANIPRIYA N</a:t>
            </a:r>
            <a:endParaRPr sz="1954">
              <a:latin typeface="Roboto Medium"/>
              <a:ea typeface="Roboto Medium"/>
              <a:cs typeface="Roboto Medium"/>
              <a:sym typeface="Roboto Medium"/>
            </a:endParaRPr>
          </a:p>
          <a:p>
            <a:pPr marL="0" lvl="0" indent="0" algn="just" rtl="0">
              <a:lnSpc>
                <a:spcPct val="80000"/>
              </a:lnSpc>
              <a:spcBef>
                <a:spcPts val="0"/>
              </a:spcBef>
              <a:spcAft>
                <a:spcPts val="0"/>
              </a:spcAft>
              <a:buSzPts val="605"/>
              <a:buNone/>
            </a:pPr>
            <a:r>
              <a:rPr lang="en" sz="1954">
                <a:latin typeface="Roboto Medium"/>
                <a:ea typeface="Roboto Medium"/>
                <a:cs typeface="Roboto Medium"/>
                <a:sym typeface="Roboto Medium"/>
              </a:rPr>
              <a:t>23I235- MANOSHREE K P</a:t>
            </a:r>
            <a:endParaRPr sz="1954">
              <a:latin typeface="Roboto Medium"/>
              <a:ea typeface="Roboto Medium"/>
              <a:cs typeface="Roboto Medium"/>
              <a:sym typeface="Roboto Medium"/>
            </a:endParaRPr>
          </a:p>
          <a:p>
            <a:pPr marL="0" lvl="0" indent="0" algn="just" rtl="0">
              <a:lnSpc>
                <a:spcPct val="80000"/>
              </a:lnSpc>
              <a:spcBef>
                <a:spcPts val="0"/>
              </a:spcBef>
              <a:spcAft>
                <a:spcPts val="0"/>
              </a:spcAft>
              <a:buSzPts val="605"/>
              <a:buNone/>
            </a:pPr>
            <a:r>
              <a:rPr lang="en" sz="1954">
                <a:latin typeface="Roboto Medium"/>
                <a:ea typeface="Roboto Medium"/>
                <a:cs typeface="Roboto Medium"/>
                <a:sym typeface="Roboto Medium"/>
              </a:rPr>
              <a:t>23I236- MEDULA M</a:t>
            </a:r>
            <a:endParaRPr sz="1954">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337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Code – Setup and Helper Functions</a:t>
            </a:r>
            <a:endParaRPr>
              <a:latin typeface="Roboto Black"/>
              <a:ea typeface="Roboto Black"/>
              <a:cs typeface="Roboto Black"/>
              <a:sym typeface="Roboto Black"/>
            </a:endParaRPr>
          </a:p>
        </p:txBody>
      </p:sp>
      <p:sp>
        <p:nvSpPr>
          <p:cNvPr id="141" name="Google Shape;141;p26"/>
          <p:cNvSpPr txBox="1"/>
          <p:nvPr/>
        </p:nvSpPr>
        <p:spPr>
          <a:xfrm>
            <a:off x="4572000" y="1011000"/>
            <a:ext cx="432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142" name="Google Shape;142;p26"/>
          <p:cNvSpPr txBox="1"/>
          <p:nvPr/>
        </p:nvSpPr>
        <p:spPr>
          <a:xfrm>
            <a:off x="262950" y="1011000"/>
            <a:ext cx="8618100" cy="447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50">
                <a:solidFill>
                  <a:schemeClr val="accent1"/>
                </a:solidFill>
              </a:rPr>
              <a:t># Helper Functions</a:t>
            </a:r>
            <a:endParaRPr sz="1550">
              <a:solidFill>
                <a:schemeClr val="accent1"/>
              </a:solidFill>
            </a:endParaRPr>
          </a:p>
          <a:p>
            <a:pPr marL="0" lvl="0" indent="0" algn="l" rtl="0">
              <a:spcBef>
                <a:spcPts val="0"/>
              </a:spcBef>
              <a:spcAft>
                <a:spcPts val="0"/>
              </a:spcAft>
              <a:buClr>
                <a:schemeClr val="dk1"/>
              </a:buClr>
              <a:buSzPts val="1100"/>
              <a:buFont typeface="Arial"/>
              <a:buNone/>
            </a:pPr>
            <a:r>
              <a:rPr lang="en" sz="1550">
                <a:solidFill>
                  <a:schemeClr val="dk1"/>
                </a:solidFill>
              </a:rPr>
              <a:t>def read_distance():</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TRIG.low(); time.sleep_us(2)</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TRIG.high(); time.sleep_us(10); TRIG.low()</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duration = time_pulse_us(ECHO, 1, 30000)</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return (duration / 2) / 29.1 if duration &gt; 0 else None</a:t>
            </a:r>
            <a:endParaRPr sz="1550">
              <a:solidFill>
                <a:schemeClr val="dk1"/>
              </a:solidFill>
            </a:endParaRPr>
          </a:p>
          <a:p>
            <a:pPr marL="0" lvl="0" indent="0" algn="l" rtl="0">
              <a:spcBef>
                <a:spcPts val="0"/>
              </a:spcBef>
              <a:spcAft>
                <a:spcPts val="0"/>
              </a:spcAft>
              <a:buClr>
                <a:schemeClr val="dk1"/>
              </a:buClr>
              <a:buSzPts val="1100"/>
              <a:buFont typeface="Arial"/>
              <a:buNone/>
            </a:pP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def move_servo():</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servo.duty_u16(2500); time.sleep(1); servo.duty_u16(1500)</a:t>
            </a:r>
            <a:endParaRPr sz="1550">
              <a:solidFill>
                <a:schemeClr val="dk1"/>
              </a:solidFill>
            </a:endParaRPr>
          </a:p>
          <a:p>
            <a:pPr marL="0" lvl="0" indent="0" algn="l" rtl="0">
              <a:spcBef>
                <a:spcPts val="0"/>
              </a:spcBef>
              <a:spcAft>
                <a:spcPts val="0"/>
              </a:spcAft>
              <a:buClr>
                <a:schemeClr val="dk1"/>
              </a:buClr>
              <a:buSzPts val="1100"/>
              <a:buFont typeface="Arial"/>
              <a:buNone/>
            </a:pP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def send_telegram_alert():</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url = f"https://api.telegram.org/bot{bot_token}/sendMessage?chat_id={chat_id}&amp;text={message_text}"</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try:</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res = urequests.get(url); res.close(); return True</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	except: return False</a:t>
            </a:r>
            <a:endParaRPr sz="1550">
              <a:solidFill>
                <a:schemeClr val="dk1"/>
              </a:solidFill>
            </a:endParaRPr>
          </a:p>
          <a:p>
            <a:pPr marL="0" lvl="0" indent="0" algn="l" rtl="0">
              <a:spcBef>
                <a:spcPts val="0"/>
              </a:spcBef>
              <a:spcAft>
                <a:spcPts val="0"/>
              </a:spcAft>
              <a:buClr>
                <a:schemeClr val="dk1"/>
              </a:buClr>
              <a:buSzPts val="1100"/>
              <a:buFont typeface="Arial"/>
              <a:buNone/>
            </a:pPr>
            <a:endParaRPr sz="1550">
              <a:solidFill>
                <a:schemeClr val="dk1"/>
              </a:solidFill>
            </a:endParaRPr>
          </a:p>
          <a:p>
            <a:pPr marL="0" lvl="0" indent="0" algn="l" rtl="0">
              <a:spcBef>
                <a:spcPts val="0"/>
              </a:spcBef>
              <a:spcAft>
                <a:spcPts val="0"/>
              </a:spcAft>
              <a:buNone/>
            </a:pPr>
            <a:endParaRPr sz="155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324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Code – Main Logic</a:t>
            </a:r>
            <a:endParaRPr>
              <a:latin typeface="Roboto Black"/>
              <a:ea typeface="Roboto Black"/>
              <a:cs typeface="Roboto Black"/>
              <a:sym typeface="Roboto Black"/>
            </a:endParaRPr>
          </a:p>
        </p:txBody>
      </p:sp>
      <p:sp>
        <p:nvSpPr>
          <p:cNvPr id="148" name="Google Shape;148;p27"/>
          <p:cNvSpPr txBox="1"/>
          <p:nvPr/>
        </p:nvSpPr>
        <p:spPr>
          <a:xfrm>
            <a:off x="227250" y="897175"/>
            <a:ext cx="48492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accent1"/>
                </a:solidFill>
              </a:rPr>
              <a:t># Variables</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THRESHOLD = 30   </a:t>
            </a:r>
            <a:r>
              <a:rPr lang="en" sz="1600">
                <a:solidFill>
                  <a:srgbClr val="999999"/>
                </a:solidFill>
              </a:rPr>
              <a:t>  </a:t>
            </a:r>
            <a:endParaRPr sz="1300">
              <a:solidFill>
                <a:srgbClr val="999999"/>
              </a:solidFill>
            </a:endParaRPr>
          </a:p>
          <a:p>
            <a:pPr marL="0" lvl="0" indent="0" algn="l" rtl="0">
              <a:spcBef>
                <a:spcPts val="0"/>
              </a:spcBef>
              <a:spcAft>
                <a:spcPts val="0"/>
              </a:spcAft>
              <a:buClr>
                <a:schemeClr val="dk1"/>
              </a:buClr>
              <a:buSzPts val="1100"/>
              <a:buFont typeface="Arial"/>
              <a:buNone/>
            </a:pPr>
            <a:r>
              <a:rPr lang="en" sz="1600">
                <a:solidFill>
                  <a:schemeClr val="dk1"/>
                </a:solidFill>
              </a:rPr>
              <a:t>STATIC_WAIT_TIME = 3   </a:t>
            </a:r>
            <a:endParaRPr sz="1300">
              <a:solidFill>
                <a:srgbClr val="999999"/>
              </a:solidFill>
            </a:endParaRPr>
          </a:p>
          <a:p>
            <a:pPr marL="0" lvl="0" indent="0" algn="l" rtl="0">
              <a:spcBef>
                <a:spcPts val="0"/>
              </a:spcBef>
              <a:spcAft>
                <a:spcPts val="0"/>
              </a:spcAft>
              <a:buClr>
                <a:schemeClr val="dk1"/>
              </a:buClr>
              <a:buSzPts val="1100"/>
              <a:buFont typeface="Arial"/>
              <a:buNone/>
            </a:pPr>
            <a:r>
              <a:rPr lang="en" sz="1600">
                <a:solidFill>
                  <a:schemeClr val="dk1"/>
                </a:solidFill>
              </a:rPr>
              <a:t>message_sent = False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prev_distance = None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still_start = None</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accent1"/>
                </a:solidFill>
              </a:rPr>
              <a:t># Emergency Button Handling</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while True: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if not button.value():  </a:t>
            </a:r>
            <a:endParaRPr sz="1300">
              <a:solidFill>
                <a:srgbClr val="999999"/>
              </a:solidFill>
            </a:endParaRPr>
          </a:p>
          <a:p>
            <a:pPr marL="0" lvl="0" indent="0" algn="l" rtl="0">
              <a:spcBef>
                <a:spcPts val="0"/>
              </a:spcBef>
              <a:spcAft>
                <a:spcPts val="0"/>
              </a:spcAft>
              <a:buClr>
                <a:schemeClr val="dk1"/>
              </a:buClr>
              <a:buSzPts val="1100"/>
              <a:buFont typeface="Arial"/>
              <a:buNone/>
            </a:pPr>
            <a:r>
              <a:rPr lang="en" sz="1600">
                <a:solidFill>
                  <a:schemeClr val="dk1"/>
                </a:solidFill>
              </a:rPr>
              <a:t>    	if not message_sent:</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if send_telegram_alert():</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message_sent = True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utime.sleep(0.5)</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else:</a:t>
            </a:r>
            <a:endParaRPr sz="1600">
              <a:solidFill>
                <a:schemeClr val="dk1"/>
              </a:solidFill>
            </a:endParaRPr>
          </a:p>
          <a:p>
            <a:pPr marL="0" lvl="0" indent="0" algn="l" rtl="0">
              <a:spcBef>
                <a:spcPts val="0"/>
              </a:spcBef>
              <a:spcAft>
                <a:spcPts val="0"/>
              </a:spcAft>
              <a:buNone/>
            </a:pPr>
            <a:r>
              <a:rPr lang="en" sz="1600">
                <a:solidFill>
                  <a:schemeClr val="dk1"/>
                </a:solidFill>
              </a:rPr>
              <a:t>    	message_sent = False</a:t>
            </a:r>
            <a:endParaRPr sz="1600">
              <a:solidFill>
                <a:schemeClr val="dk1"/>
              </a:solidFill>
            </a:endParaRPr>
          </a:p>
        </p:txBody>
      </p:sp>
      <p:sp>
        <p:nvSpPr>
          <p:cNvPr id="149" name="Google Shape;149;p27"/>
          <p:cNvSpPr txBox="1"/>
          <p:nvPr/>
        </p:nvSpPr>
        <p:spPr>
          <a:xfrm>
            <a:off x="3670100" y="202500"/>
            <a:ext cx="5759700" cy="494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rPr>
              <a:t>	</a:t>
            </a:r>
            <a:r>
              <a:rPr lang="en" sz="1500">
                <a:solidFill>
                  <a:schemeClr val="accent1"/>
                </a:solidFill>
              </a:rPr>
              <a:t># Obstacle Detection</a:t>
            </a:r>
            <a:endParaRPr sz="1500">
              <a:solidFill>
                <a:schemeClr val="accent1"/>
              </a:solidFill>
            </a:endParaRPr>
          </a:p>
          <a:p>
            <a:pPr marL="0" lvl="0" indent="0" algn="l" rtl="0">
              <a:spcBef>
                <a:spcPts val="0"/>
              </a:spcBef>
              <a:spcAft>
                <a:spcPts val="0"/>
              </a:spcAft>
              <a:buClr>
                <a:schemeClr val="dk1"/>
              </a:buClr>
              <a:buSzPts val="1100"/>
              <a:buFont typeface="Arial"/>
              <a:buNone/>
            </a:pPr>
            <a:r>
              <a:rPr lang="en">
                <a:solidFill>
                  <a:schemeClr val="dk1"/>
                </a:solidFill>
              </a:rPr>
              <a:t>	distance = read_distance()</a:t>
            </a:r>
            <a:endParaRPr>
              <a:solidFill>
                <a:schemeClr val="dk1"/>
              </a:solidFill>
            </a:endParaRPr>
          </a:p>
          <a:p>
            <a:pPr marL="0" lvl="0" indent="0" algn="l" rtl="0">
              <a:spcBef>
                <a:spcPts val="0"/>
              </a:spcBef>
              <a:spcAft>
                <a:spcPts val="0"/>
              </a:spcAft>
              <a:buNone/>
            </a:pPr>
            <a:r>
              <a:rPr lang="en">
                <a:solidFill>
                  <a:schemeClr val="dk1"/>
                </a:solidFill>
              </a:rPr>
              <a:t>	if distance: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print("Distance: {:.2f} cm".format(distance))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distance &lt; THRESHOLD: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buzzer.duty_u16(32768)  # Buzzer 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prev_distance and abs(distance - prev_distance) &lt; 0.5:</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still_start is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still_start = time.time()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elif time.time() - still_start &gt;= STATIC_WAIT_TIME: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move_servo()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still_start =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still_start =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buzzer.duty_u16(0)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still_start =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buzzer.duty_u16(0)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prev_distance = distance</a:t>
            </a:r>
            <a:endParaRPr>
              <a:solidFill>
                <a:schemeClr val="dk1"/>
              </a:solidFill>
            </a:endParaRPr>
          </a:p>
          <a:p>
            <a:pPr marL="0" lvl="0" indent="0" algn="l" rtl="0">
              <a:spcBef>
                <a:spcPts val="0"/>
              </a:spcBef>
              <a:spcAft>
                <a:spcPts val="0"/>
              </a:spcAft>
              <a:buNone/>
            </a:pPr>
            <a:r>
              <a:rPr lang="en">
                <a:solidFill>
                  <a:schemeClr val="dk1"/>
                </a:solidFill>
              </a:rPr>
              <a:t>	time.sleep(0.5)</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24422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OUTPUT</a:t>
            </a:r>
            <a:endParaRPr>
              <a:latin typeface="Roboto Black"/>
              <a:ea typeface="Roboto Black"/>
              <a:cs typeface="Roboto Black"/>
              <a:sym typeface="Roboto Black"/>
            </a:endParaRPr>
          </a:p>
        </p:txBody>
      </p:sp>
      <p:pic>
        <p:nvPicPr>
          <p:cNvPr id="2" name="sbs">
            <a:hlinkClick r:id="" action="ppaction://media"/>
            <a:extLst>
              <a:ext uri="{FF2B5EF4-FFF2-40B4-BE49-F238E27FC236}">
                <a16:creationId xmlns:a16="http://schemas.microsoft.com/office/drawing/2014/main" id="{65C08F2E-ED69-4941-F1BA-5CA62A234D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2427" y="815546"/>
            <a:ext cx="6766869" cy="38136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0" y="285750"/>
            <a:ext cx="4878920" cy="4571928"/>
          </a:xfrm>
          <a:prstGeom prst="rect">
            <a:avLst/>
          </a:prstGeom>
          <a:noFill/>
          <a:ln>
            <a:noFill/>
          </a:ln>
        </p:spPr>
      </p:pic>
      <p:pic>
        <p:nvPicPr>
          <p:cNvPr id="3" name="Google Shape;107;p21" descr="A screenshot of a computer&#10;&#10;AI-generated content may be incorrect.">
            <a:extLst>
              <a:ext uri="{FF2B5EF4-FFF2-40B4-BE49-F238E27FC236}">
                <a16:creationId xmlns:a16="http://schemas.microsoft.com/office/drawing/2014/main" id="{0392B01D-7513-0B65-45CF-ED57E2E5463F}"/>
              </a:ext>
            </a:extLst>
          </p:cNvPr>
          <p:cNvPicPr preferRelativeResize="0"/>
          <p:nvPr/>
        </p:nvPicPr>
        <p:blipFill>
          <a:blip r:embed="rId4">
            <a:alphaModFix/>
          </a:blip>
          <a:srcRect r="41105"/>
          <a:stretch/>
        </p:blipFill>
        <p:spPr>
          <a:xfrm>
            <a:off x="4878919" y="183"/>
            <a:ext cx="426943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0" y="-92"/>
            <a:ext cx="8315918" cy="5143683"/>
          </a:xfrm>
          <a:prstGeom prst="rect">
            <a:avLst/>
          </a:prstGeom>
          <a:noFill/>
          <a:ln>
            <a:noFill/>
          </a:ln>
        </p:spPr>
      </p:pic>
      <p:pic>
        <p:nvPicPr>
          <p:cNvPr id="114" name="Google Shape;114;p22"/>
          <p:cNvPicPr preferRelativeResize="0"/>
          <p:nvPr/>
        </p:nvPicPr>
        <p:blipFill>
          <a:blip r:embed="rId4">
            <a:alphaModFix/>
          </a:blip>
          <a:stretch>
            <a:fillRect/>
          </a:stretch>
        </p:blipFill>
        <p:spPr>
          <a:xfrm>
            <a:off x="5845358" y="0"/>
            <a:ext cx="32953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445650" y="37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RESULT</a:t>
            </a:r>
            <a:endParaRPr>
              <a:latin typeface="Roboto Black"/>
              <a:ea typeface="Roboto Black"/>
              <a:cs typeface="Roboto Black"/>
              <a:sym typeface="Roboto Black"/>
            </a:endParaRPr>
          </a:p>
        </p:txBody>
      </p:sp>
      <p:sp>
        <p:nvSpPr>
          <p:cNvPr id="160" name="Google Shape;160;p29"/>
          <p:cNvSpPr txBox="1"/>
          <p:nvPr/>
        </p:nvSpPr>
        <p:spPr>
          <a:xfrm>
            <a:off x="413100" y="950750"/>
            <a:ext cx="8387100" cy="3954899"/>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sz="1750" b="1">
                <a:solidFill>
                  <a:schemeClr val="dk1"/>
                </a:solidFill>
              </a:rPr>
              <a:t>Real-Time Obstacle Detection</a:t>
            </a:r>
            <a:endParaRPr lang="en-US" sz="1750">
              <a:solidFill>
                <a:schemeClr val="dk1"/>
              </a:solidFill>
            </a:endParaRPr>
          </a:p>
          <a:p>
            <a:pPr marL="0" lvl="0" indent="0">
              <a:spcBef>
                <a:spcPts val="0"/>
              </a:spcBef>
              <a:spcAft>
                <a:spcPts val="0"/>
              </a:spcAft>
              <a:buSzPts val="1100"/>
              <a:buFont typeface="Arial"/>
              <a:buNone/>
            </a:pPr>
            <a:r>
              <a:rPr lang="en" sz="1750">
                <a:solidFill>
                  <a:schemeClr val="dk1"/>
                </a:solidFill>
              </a:rPr>
              <a:t>– Accurately detects static obstacles within 30 cm using an ultrasonic sensor.</a:t>
            </a:r>
          </a:p>
          <a:p>
            <a:pPr>
              <a:buSzPts val="1100"/>
            </a:pPr>
            <a:endParaRPr lang="en" sz="1750">
              <a:solidFill>
                <a:schemeClr val="dk1"/>
              </a:solidFill>
            </a:endParaRPr>
          </a:p>
          <a:p>
            <a:pPr>
              <a:buClr>
                <a:schemeClr val="dk1"/>
              </a:buClr>
              <a:buSzPts val="1100"/>
            </a:pPr>
            <a:r>
              <a:rPr lang="en" sz="1750" b="1">
                <a:solidFill>
                  <a:schemeClr val="dk1"/>
                </a:solidFill>
              </a:rPr>
              <a:t>Emergency Alert System</a:t>
            </a:r>
          </a:p>
          <a:p>
            <a:pPr marL="0" lvl="0" indent="0">
              <a:spcBef>
                <a:spcPts val="0"/>
              </a:spcBef>
              <a:spcAft>
                <a:spcPts val="0"/>
              </a:spcAft>
              <a:buSzPts val="1100"/>
              <a:buFont typeface="Arial"/>
              <a:buNone/>
            </a:pPr>
            <a:r>
              <a:rPr lang="en" sz="1750">
                <a:solidFill>
                  <a:schemeClr val="dk1"/>
                </a:solidFill>
              </a:rPr>
              <a:t>– Sends an </a:t>
            </a:r>
            <a:r>
              <a:rPr lang="en" sz="1750">
                <a:solidFill>
                  <a:srgbClr val="38761D"/>
                </a:solidFill>
                <a:latin typeface="Roboto"/>
                <a:ea typeface="Roboto"/>
                <a:cs typeface="Roboto"/>
                <a:sym typeface="Roboto"/>
              </a:rPr>
              <a:t>instant Telegram message</a:t>
            </a:r>
            <a:r>
              <a:rPr lang="en" sz="1750">
                <a:solidFill>
                  <a:schemeClr val="dk1"/>
                </a:solidFill>
              </a:rPr>
              <a:t> when the emergency button is pressed.</a:t>
            </a:r>
            <a:endParaRPr lang="en">
              <a:solidFill>
                <a:schemeClr val="dk1"/>
              </a:solidFill>
            </a:endParaRPr>
          </a:p>
          <a:p>
            <a:pPr>
              <a:buSzPts val="1100"/>
            </a:pPr>
            <a:endParaRPr lang="en" sz="1750">
              <a:solidFill>
                <a:schemeClr val="dk1"/>
              </a:solidFill>
            </a:endParaRPr>
          </a:p>
          <a:p>
            <a:pPr>
              <a:buClr>
                <a:schemeClr val="dk1"/>
              </a:buClr>
              <a:buSzPts val="1100"/>
            </a:pPr>
            <a:r>
              <a:rPr lang="en" sz="1750" b="1">
                <a:solidFill>
                  <a:schemeClr val="dk1"/>
                </a:solidFill>
              </a:rPr>
              <a:t>Auto-Servo Movement</a:t>
            </a:r>
            <a:endParaRPr lang="en" sz="1750">
              <a:solidFill>
                <a:schemeClr val="dk1"/>
              </a:solidFill>
            </a:endParaRPr>
          </a:p>
          <a:p>
            <a:pPr marL="0" lvl="0" indent="0">
              <a:spcBef>
                <a:spcPts val="0"/>
              </a:spcBef>
              <a:spcAft>
                <a:spcPts val="0"/>
              </a:spcAft>
              <a:buSzPts val="1100"/>
              <a:buFont typeface="Arial"/>
              <a:buNone/>
            </a:pPr>
            <a:r>
              <a:rPr lang="en" sz="1750">
                <a:solidFill>
                  <a:schemeClr val="dk1"/>
                </a:solidFill>
              </a:rPr>
              <a:t>– Servo motor activates automatically for static object removal.</a:t>
            </a:r>
          </a:p>
          <a:p>
            <a:pPr>
              <a:buSzPts val="1100"/>
            </a:pPr>
            <a:endParaRPr lang="en" sz="1750">
              <a:solidFill>
                <a:schemeClr val="dk1"/>
              </a:solidFill>
            </a:endParaRPr>
          </a:p>
          <a:p>
            <a:pPr>
              <a:buClr>
                <a:schemeClr val="dk1"/>
              </a:buClr>
              <a:buSzPts val="1100"/>
            </a:pPr>
            <a:r>
              <a:rPr lang="en" sz="1750" b="1">
                <a:solidFill>
                  <a:schemeClr val="dk1"/>
                </a:solidFill>
              </a:rPr>
              <a:t>Audible Warning</a:t>
            </a:r>
            <a:endParaRPr lang="en" sz="1750">
              <a:solidFill>
                <a:schemeClr val="dk1"/>
              </a:solidFill>
            </a:endParaRPr>
          </a:p>
          <a:p>
            <a:pPr marL="0" lvl="0" indent="0">
              <a:spcBef>
                <a:spcPts val="0"/>
              </a:spcBef>
              <a:spcAft>
                <a:spcPts val="0"/>
              </a:spcAft>
              <a:buSzPts val="1100"/>
              <a:buFont typeface="Arial"/>
              <a:buNone/>
            </a:pPr>
            <a:r>
              <a:rPr lang="en" sz="1750">
                <a:solidFill>
                  <a:schemeClr val="dk1"/>
                </a:solidFill>
              </a:rPr>
              <a:t>– Buzzer alerts when any object comes too close.</a:t>
            </a:r>
          </a:p>
          <a:p>
            <a:pPr>
              <a:buSzPts val="1100"/>
            </a:pPr>
            <a:endParaRPr lang="en" sz="1750">
              <a:solidFill>
                <a:schemeClr val="dk1"/>
              </a:solidFill>
            </a:endParaRPr>
          </a:p>
          <a:p>
            <a:r>
              <a:rPr lang="en" sz="1750" b="1">
                <a:solidFill>
                  <a:schemeClr val="dk1"/>
                </a:solidFill>
              </a:rPr>
              <a:t>Smart Monitoring</a:t>
            </a:r>
            <a:endParaRPr lang="en" sz="1750">
              <a:solidFill>
                <a:schemeClr val="dk1"/>
              </a:solidFill>
            </a:endParaRPr>
          </a:p>
          <a:p>
            <a:pPr marL="0" lvl="0" indent="0">
              <a:spcBef>
                <a:spcPts val="0"/>
              </a:spcBef>
              <a:spcAft>
                <a:spcPts val="0"/>
              </a:spcAft>
              <a:buNone/>
            </a:pPr>
            <a:r>
              <a:rPr lang="en" sz="1750">
                <a:solidFill>
                  <a:schemeClr val="dk1"/>
                </a:solidFill>
              </a:rPr>
              <a:t>– Differentiates between </a:t>
            </a:r>
            <a:r>
              <a:rPr lang="en" sz="1750">
                <a:solidFill>
                  <a:srgbClr val="38761D"/>
                </a:solidFill>
                <a:latin typeface="Roboto"/>
                <a:ea typeface="Roboto"/>
                <a:cs typeface="Roboto"/>
                <a:sym typeface="Roboto"/>
              </a:rPr>
              <a:t>moving and static obstacles</a:t>
            </a:r>
            <a:r>
              <a:rPr lang="en" sz="1750">
                <a:solidFill>
                  <a:schemeClr val="dk1"/>
                </a:solidFill>
              </a:rPr>
              <a:t> using distance change logic.</a:t>
            </a:r>
            <a:endParaRPr sz="175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59025"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500">
                <a:latin typeface="Roboto Black"/>
                <a:ea typeface="Roboto Black"/>
                <a:cs typeface="Roboto Black"/>
                <a:sym typeface="Roboto Black"/>
              </a:rPr>
              <a:t>APPLICATIONS</a:t>
            </a:r>
            <a:endParaRPr sz="2500">
              <a:latin typeface="Roboto Black"/>
              <a:ea typeface="Roboto Black"/>
              <a:cs typeface="Roboto Black"/>
              <a:sym typeface="Roboto Black"/>
            </a:endParaRPr>
          </a:p>
          <a:p>
            <a:pPr marL="0" lvl="0" indent="0" algn="l" rtl="0">
              <a:spcBef>
                <a:spcPts val="0"/>
              </a:spcBef>
              <a:spcAft>
                <a:spcPts val="0"/>
              </a:spcAft>
              <a:buNone/>
            </a:pPr>
            <a:endParaRPr sz="2500">
              <a:latin typeface="Roboto Black"/>
              <a:ea typeface="Roboto Black"/>
              <a:cs typeface="Roboto Black"/>
              <a:sym typeface="Roboto Black"/>
            </a:endParaRPr>
          </a:p>
        </p:txBody>
      </p:sp>
      <p:sp>
        <p:nvSpPr>
          <p:cNvPr id="166" name="Google Shape;166;p30"/>
          <p:cNvSpPr txBox="1">
            <a:spLocks noGrp="1"/>
          </p:cNvSpPr>
          <p:nvPr>
            <p:ph type="body" idx="1"/>
          </p:nvPr>
        </p:nvSpPr>
        <p:spPr>
          <a:xfrm>
            <a:off x="958275" y="1098900"/>
            <a:ext cx="8520600" cy="38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b="1">
                <a:solidFill>
                  <a:schemeClr val="dk1"/>
                </a:solidFill>
              </a:rPr>
              <a:t>Assistance for Visually Impaired</a:t>
            </a:r>
            <a:br>
              <a:rPr lang="en" sz="1700" b="1">
                <a:solidFill>
                  <a:schemeClr val="dk1"/>
                </a:solidFill>
              </a:rPr>
            </a:br>
            <a:r>
              <a:rPr lang="en" sz="1700">
                <a:solidFill>
                  <a:schemeClr val="dk1"/>
                </a:solidFill>
              </a:rPr>
              <a:t> 	– Helps users detect obstacles and navigate safely.</a:t>
            </a:r>
            <a:endParaRPr sz="1700">
              <a:solidFill>
                <a:schemeClr val="dk1"/>
              </a:solidFill>
            </a:endParaRPr>
          </a:p>
          <a:p>
            <a:pPr marL="0" lvl="0" indent="0" algn="l" rtl="0">
              <a:spcBef>
                <a:spcPts val="1200"/>
              </a:spcBef>
              <a:spcAft>
                <a:spcPts val="0"/>
              </a:spcAft>
              <a:buClr>
                <a:schemeClr val="dk1"/>
              </a:buClr>
              <a:buSzPts val="1100"/>
              <a:buFont typeface="Arial"/>
              <a:buNone/>
            </a:pPr>
            <a:r>
              <a:rPr lang="en" sz="1700" b="1">
                <a:solidFill>
                  <a:schemeClr val="dk1"/>
                </a:solidFill>
              </a:rPr>
              <a:t>Elderly Care</a:t>
            </a:r>
            <a:br>
              <a:rPr lang="en" sz="1700" b="1">
                <a:solidFill>
                  <a:schemeClr val="dk1"/>
                </a:solidFill>
              </a:rPr>
            </a:br>
            <a:r>
              <a:rPr lang="en" sz="1700">
                <a:solidFill>
                  <a:schemeClr val="dk1"/>
                </a:solidFill>
              </a:rPr>
              <a:t> 	– Provides support for elderly people with limited mobility or vision.</a:t>
            </a:r>
            <a:endParaRPr sz="1700">
              <a:solidFill>
                <a:schemeClr val="dk1"/>
              </a:solidFill>
            </a:endParaRPr>
          </a:p>
          <a:p>
            <a:pPr marL="0" lvl="0" indent="0" algn="l" rtl="0">
              <a:spcBef>
                <a:spcPts val="1200"/>
              </a:spcBef>
              <a:spcAft>
                <a:spcPts val="0"/>
              </a:spcAft>
              <a:buClr>
                <a:schemeClr val="dk1"/>
              </a:buClr>
              <a:buSzPts val="1100"/>
              <a:buFont typeface="Arial"/>
              <a:buNone/>
            </a:pPr>
            <a:r>
              <a:rPr lang="en" sz="1700" b="1">
                <a:solidFill>
                  <a:schemeClr val="dk1"/>
                </a:solidFill>
              </a:rPr>
              <a:t>Smart Navigation</a:t>
            </a:r>
            <a:br>
              <a:rPr lang="en" sz="1700" b="1">
                <a:solidFill>
                  <a:schemeClr val="dk1"/>
                </a:solidFill>
              </a:rPr>
            </a:br>
            <a:r>
              <a:rPr lang="en" sz="1700">
                <a:solidFill>
                  <a:schemeClr val="dk1"/>
                </a:solidFill>
              </a:rPr>
              <a:t> 	– Can be used in smart cities or public spaces for easier navigation.</a:t>
            </a:r>
            <a:endParaRPr sz="1700">
              <a:solidFill>
                <a:schemeClr val="dk1"/>
              </a:solidFill>
            </a:endParaRPr>
          </a:p>
          <a:p>
            <a:pPr marL="0" lvl="0" indent="0" algn="l" rtl="0">
              <a:spcBef>
                <a:spcPts val="1200"/>
              </a:spcBef>
              <a:spcAft>
                <a:spcPts val="0"/>
              </a:spcAft>
              <a:buClr>
                <a:schemeClr val="dk1"/>
              </a:buClr>
              <a:buSzPts val="1100"/>
              <a:buFont typeface="Arial"/>
              <a:buNone/>
            </a:pPr>
            <a:r>
              <a:rPr lang="en" sz="1700" b="1">
                <a:solidFill>
                  <a:schemeClr val="dk1"/>
                </a:solidFill>
              </a:rPr>
              <a:t>Indoor Navigation</a:t>
            </a:r>
            <a:br>
              <a:rPr lang="en" sz="1700" b="1">
                <a:solidFill>
                  <a:schemeClr val="dk1"/>
                </a:solidFill>
              </a:rPr>
            </a:br>
            <a:r>
              <a:rPr lang="en" sz="1700">
                <a:solidFill>
                  <a:schemeClr val="dk1"/>
                </a:solidFill>
              </a:rPr>
              <a:t> 	– Useful in malls, airports, or offices to avoid collisions.</a:t>
            </a:r>
            <a:endParaRPr sz="1700">
              <a:solidFill>
                <a:schemeClr val="dk1"/>
              </a:solidFill>
            </a:endParaRPr>
          </a:p>
          <a:p>
            <a:pPr marL="0" lvl="0" indent="0" algn="l" rtl="0">
              <a:spcBef>
                <a:spcPts val="1200"/>
              </a:spcBef>
              <a:spcAft>
                <a:spcPts val="1200"/>
              </a:spcAft>
              <a:buNone/>
            </a:pPr>
            <a:r>
              <a:rPr lang="en" sz="1700" b="1">
                <a:solidFill>
                  <a:schemeClr val="dk1"/>
                </a:solidFill>
              </a:rPr>
              <a:t>Emergency Alert System</a:t>
            </a:r>
            <a:br>
              <a:rPr lang="en" sz="1700" b="1">
                <a:solidFill>
                  <a:schemeClr val="dk1"/>
                </a:solidFill>
              </a:rPr>
            </a:br>
            <a:r>
              <a:rPr lang="en" sz="1700">
                <a:solidFill>
                  <a:schemeClr val="dk1"/>
                </a:solidFill>
              </a:rPr>
              <a:t> 	– Quickly notifies family members in case of an emergency.</a:t>
            </a:r>
            <a:endParaRPr sz="1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485850" y="431650"/>
            <a:ext cx="8520600" cy="572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2500">
                <a:latin typeface="Roboto Black"/>
                <a:ea typeface="Roboto Black"/>
                <a:cs typeface="Roboto Black"/>
                <a:sym typeface="Roboto Black"/>
              </a:rPr>
              <a:t>FUTURE SCOPE OF SMART BLIND STICK</a:t>
            </a:r>
            <a:endParaRPr sz="2500">
              <a:latin typeface="Roboto Black"/>
              <a:ea typeface="Roboto Black"/>
              <a:cs typeface="Roboto Black"/>
              <a:sym typeface="Roboto Black"/>
            </a:endParaRPr>
          </a:p>
          <a:p>
            <a:pPr marL="0" lvl="0" indent="0" algn="l" rtl="0">
              <a:spcBef>
                <a:spcPts val="0"/>
              </a:spcBef>
              <a:spcAft>
                <a:spcPts val="0"/>
              </a:spcAft>
              <a:buNone/>
            </a:pPr>
            <a:endParaRPr sz="2500">
              <a:latin typeface="Roboto Black"/>
              <a:ea typeface="Roboto Black"/>
              <a:cs typeface="Roboto Black"/>
              <a:sym typeface="Roboto Black"/>
            </a:endParaRPr>
          </a:p>
        </p:txBody>
      </p:sp>
      <p:sp>
        <p:nvSpPr>
          <p:cNvPr id="172" name="Google Shape;172;p31"/>
          <p:cNvSpPr txBox="1">
            <a:spLocks noGrp="1"/>
          </p:cNvSpPr>
          <p:nvPr>
            <p:ph type="body" idx="1"/>
          </p:nvPr>
        </p:nvSpPr>
        <p:spPr>
          <a:xfrm>
            <a:off x="623400" y="1259625"/>
            <a:ext cx="8520600" cy="3416400"/>
          </a:xfrm>
          <a:prstGeom prst="rect">
            <a:avLst/>
          </a:prstGeom>
        </p:spPr>
        <p:txBody>
          <a:bodyPr spcFirstLastPara="1" wrap="square" lIns="91425" tIns="91425" rIns="91425" bIns="91425" anchor="t" anchorCtr="0">
            <a:noAutofit/>
          </a:bodyPr>
          <a:lstStyle/>
          <a:p>
            <a:pPr marL="457200" lvl="0" indent="-349250" algn="l" rtl="0">
              <a:spcBef>
                <a:spcPts val="1200"/>
              </a:spcBef>
              <a:spcAft>
                <a:spcPts val="0"/>
              </a:spcAft>
              <a:buClr>
                <a:schemeClr val="dk1"/>
              </a:buClr>
              <a:buSzPts val="1900"/>
              <a:buFont typeface="Roboto Medium"/>
              <a:buChar char="●"/>
            </a:pPr>
            <a:r>
              <a:rPr lang="en" sz="1900">
                <a:solidFill>
                  <a:schemeClr val="dk1"/>
                </a:solidFill>
                <a:latin typeface="Roboto Medium"/>
                <a:ea typeface="Roboto Medium"/>
                <a:cs typeface="Roboto Medium"/>
                <a:sym typeface="Roboto Medium"/>
              </a:rPr>
              <a:t>Integration with GPS: Voice-guided navigation</a:t>
            </a:r>
            <a:br>
              <a:rPr lang="en" sz="1900">
                <a:solidFill>
                  <a:schemeClr val="dk1"/>
                </a:solidFill>
                <a:latin typeface="Roboto Medium"/>
                <a:ea typeface="Roboto Medium"/>
                <a:cs typeface="Roboto Medium"/>
                <a:sym typeface="Roboto Medium"/>
              </a:rPr>
            </a:br>
            <a:endParaRPr sz="1900">
              <a:solidFill>
                <a:schemeClr val="dk1"/>
              </a:solidFill>
              <a:latin typeface="Roboto Medium"/>
              <a:ea typeface="Roboto Medium"/>
              <a:cs typeface="Roboto Medium"/>
              <a:sym typeface="Roboto Medium"/>
            </a:endParaRPr>
          </a:p>
          <a:p>
            <a:pPr marL="457200" lvl="0" indent="-349250" algn="l" rtl="0">
              <a:spcBef>
                <a:spcPts val="0"/>
              </a:spcBef>
              <a:spcAft>
                <a:spcPts val="0"/>
              </a:spcAft>
              <a:buClr>
                <a:schemeClr val="dk1"/>
              </a:buClr>
              <a:buSzPts val="1900"/>
              <a:buFont typeface="Roboto Medium"/>
              <a:buChar char="●"/>
            </a:pPr>
            <a:r>
              <a:rPr lang="en" sz="1900">
                <a:solidFill>
                  <a:schemeClr val="dk1"/>
                </a:solidFill>
                <a:latin typeface="Roboto Medium"/>
                <a:ea typeface="Roboto Medium"/>
                <a:cs typeface="Roboto Medium"/>
                <a:sym typeface="Roboto Medium"/>
              </a:rPr>
              <a:t>IoT Connectivity: Track location, send alerts to guardians</a:t>
            </a:r>
            <a:br>
              <a:rPr lang="en" sz="1900">
                <a:solidFill>
                  <a:schemeClr val="dk1"/>
                </a:solidFill>
                <a:latin typeface="Roboto Medium"/>
                <a:ea typeface="Roboto Medium"/>
                <a:cs typeface="Roboto Medium"/>
                <a:sym typeface="Roboto Medium"/>
              </a:rPr>
            </a:br>
            <a:endParaRPr sz="1900">
              <a:solidFill>
                <a:schemeClr val="dk1"/>
              </a:solidFill>
              <a:latin typeface="Roboto Medium"/>
              <a:ea typeface="Roboto Medium"/>
              <a:cs typeface="Roboto Medium"/>
              <a:sym typeface="Roboto Medium"/>
            </a:endParaRPr>
          </a:p>
          <a:p>
            <a:pPr marL="457200" lvl="0" indent="-349250" algn="l" rtl="0">
              <a:spcBef>
                <a:spcPts val="0"/>
              </a:spcBef>
              <a:spcAft>
                <a:spcPts val="0"/>
              </a:spcAft>
              <a:buClr>
                <a:schemeClr val="dk1"/>
              </a:buClr>
              <a:buSzPts val="1900"/>
              <a:buFont typeface="Roboto Medium"/>
              <a:buChar char="●"/>
            </a:pPr>
            <a:r>
              <a:rPr lang="en" sz="1900">
                <a:solidFill>
                  <a:schemeClr val="dk1"/>
                </a:solidFill>
                <a:latin typeface="Roboto Medium"/>
                <a:ea typeface="Roboto Medium"/>
                <a:cs typeface="Roboto Medium"/>
                <a:sym typeface="Roboto Medium"/>
              </a:rPr>
              <a:t>Water/Pit Detection: Enhance safety in rainy conditions</a:t>
            </a:r>
            <a:br>
              <a:rPr lang="en" sz="1900">
                <a:solidFill>
                  <a:schemeClr val="dk1"/>
                </a:solidFill>
                <a:latin typeface="Roboto Medium"/>
                <a:ea typeface="Roboto Medium"/>
                <a:cs typeface="Roboto Medium"/>
                <a:sym typeface="Roboto Medium"/>
              </a:rPr>
            </a:br>
            <a:endParaRPr sz="1900">
              <a:solidFill>
                <a:schemeClr val="dk1"/>
              </a:solidFill>
              <a:latin typeface="Roboto Medium"/>
              <a:ea typeface="Roboto Medium"/>
              <a:cs typeface="Roboto Medium"/>
              <a:sym typeface="Roboto Medium"/>
            </a:endParaRPr>
          </a:p>
          <a:p>
            <a:pPr marL="457200" lvl="0" indent="-349250" algn="l" rtl="0">
              <a:spcBef>
                <a:spcPts val="0"/>
              </a:spcBef>
              <a:spcAft>
                <a:spcPts val="0"/>
              </a:spcAft>
              <a:buClr>
                <a:schemeClr val="dk1"/>
              </a:buClr>
              <a:buSzPts val="1900"/>
              <a:buFont typeface="Roboto Medium"/>
              <a:buChar char="●"/>
            </a:pPr>
            <a:r>
              <a:rPr lang="en" sz="1900">
                <a:solidFill>
                  <a:schemeClr val="dk1"/>
                </a:solidFill>
                <a:latin typeface="Roboto Medium"/>
                <a:ea typeface="Roboto Medium"/>
                <a:cs typeface="Roboto Medium"/>
                <a:sym typeface="Roboto Medium"/>
              </a:rPr>
              <a:t>Mobile App: Customize alert levels, real-time map view</a:t>
            </a:r>
            <a:br>
              <a:rPr lang="en" sz="1900">
                <a:solidFill>
                  <a:schemeClr val="dk1"/>
                </a:solidFill>
                <a:latin typeface="Roboto Medium"/>
                <a:ea typeface="Roboto Medium"/>
                <a:cs typeface="Roboto Medium"/>
                <a:sym typeface="Roboto Medium"/>
              </a:rPr>
            </a:br>
            <a:endParaRPr sz="1900">
              <a:solidFill>
                <a:schemeClr val="dk1"/>
              </a:solidFill>
              <a:latin typeface="Roboto Medium"/>
              <a:ea typeface="Roboto Medium"/>
              <a:cs typeface="Roboto Medium"/>
              <a:sym typeface="Roboto Medium"/>
            </a:endParaRPr>
          </a:p>
          <a:p>
            <a:pPr marL="457200" lvl="0" indent="-349250" algn="l" rtl="0">
              <a:spcBef>
                <a:spcPts val="0"/>
              </a:spcBef>
              <a:spcAft>
                <a:spcPts val="0"/>
              </a:spcAft>
              <a:buClr>
                <a:schemeClr val="dk1"/>
              </a:buClr>
              <a:buSzPts val="1900"/>
              <a:buFont typeface="Roboto Medium"/>
              <a:buChar char="●"/>
            </a:pPr>
            <a:r>
              <a:rPr lang="en" sz="1900">
                <a:solidFill>
                  <a:schemeClr val="dk1"/>
                </a:solidFill>
                <a:latin typeface="Roboto Medium"/>
                <a:ea typeface="Roboto Medium"/>
                <a:cs typeface="Roboto Medium"/>
                <a:sym typeface="Roboto Medium"/>
              </a:rPr>
              <a:t>AI &amp; ML Integration: Recognize environments and guide intelligently</a:t>
            </a:r>
            <a:endParaRPr sz="1900">
              <a:solidFill>
                <a:schemeClr val="dk1"/>
              </a:solidFill>
              <a:latin typeface="Roboto Medium"/>
              <a:ea typeface="Roboto Medium"/>
              <a:cs typeface="Roboto Medium"/>
              <a:sym typeface="Roboto Medium"/>
            </a:endParaRPr>
          </a:p>
          <a:p>
            <a:pPr marL="457200" lvl="0" indent="0" algn="l" rtl="0">
              <a:spcBef>
                <a:spcPts val="1200"/>
              </a:spcBef>
              <a:spcAft>
                <a:spcPts val="1200"/>
              </a:spcAft>
              <a:buNone/>
            </a:pPr>
            <a:endParaRPr sz="1900">
              <a:solidFill>
                <a:schemeClr val="dk1"/>
              </a:solidFill>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501500" y="3892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500">
                <a:latin typeface="Roboto Black"/>
                <a:ea typeface="Roboto Black"/>
                <a:cs typeface="Roboto Black"/>
                <a:sym typeface="Roboto Black"/>
              </a:rPr>
              <a:t>CONCLUSION </a:t>
            </a:r>
            <a:endParaRPr sz="2500">
              <a:latin typeface="Roboto Black"/>
              <a:ea typeface="Roboto Black"/>
              <a:cs typeface="Roboto Black"/>
              <a:sym typeface="Roboto Black"/>
            </a:endParaRPr>
          </a:p>
          <a:p>
            <a:pPr marL="0" lvl="0" indent="0" algn="l" rtl="0">
              <a:spcBef>
                <a:spcPts val="0"/>
              </a:spcBef>
              <a:spcAft>
                <a:spcPts val="0"/>
              </a:spcAft>
              <a:buNone/>
            </a:pPr>
            <a:endParaRPr sz="2500">
              <a:latin typeface="Roboto Black"/>
              <a:ea typeface="Roboto Black"/>
              <a:cs typeface="Roboto Black"/>
              <a:sym typeface="Roboto Black"/>
            </a:endParaRPr>
          </a:p>
        </p:txBody>
      </p:sp>
      <p:sp>
        <p:nvSpPr>
          <p:cNvPr id="178" name="Google Shape;178;p32"/>
          <p:cNvSpPr txBox="1"/>
          <p:nvPr/>
        </p:nvSpPr>
        <p:spPr>
          <a:xfrm>
            <a:off x="501500" y="1259075"/>
            <a:ext cx="8277900" cy="28167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en" sz="1900">
                <a:solidFill>
                  <a:schemeClr val="dk1"/>
                </a:solidFill>
                <a:latin typeface="Roboto"/>
                <a:ea typeface="Roboto"/>
                <a:cs typeface="Roboto"/>
                <a:sym typeface="Roboto"/>
              </a:rPr>
              <a:t> 	In conclusion, our project effectively integrates sensor technology, wireless communication, and automation to detect obstacles and respond to emergencies. The ultrasonic sensor measures distance and activates the buzzer and servo motor when a static object is detected. In urgent situations, the emergency button triggers a Telegram alert, ensuring immediate notification. With a simple yet powerful design, the system enhances safety and can be applied in environments like smart homes, healthcare, and security systems. The overall implementation proves to be efficient, reliable, and scalable for real-world use.</a:t>
            </a:r>
            <a:endParaRPr sz="19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body" idx="1"/>
          </p:nvPr>
        </p:nvSpPr>
        <p:spPr>
          <a:xfrm>
            <a:off x="311700" y="1833550"/>
            <a:ext cx="8520600" cy="1588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4000" b="1"/>
              <a:t>THANK YOU</a:t>
            </a:r>
            <a:endParaRPr lang="en-US" sz="4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Roboto Black"/>
                <a:ea typeface="Roboto Black"/>
                <a:cs typeface="Roboto Black"/>
                <a:sym typeface="Roboto Black"/>
              </a:rPr>
              <a:t>INTRODUCTION</a:t>
            </a:r>
            <a:endParaRPr sz="2520">
              <a:latin typeface="Roboto Black"/>
              <a:ea typeface="Roboto Black"/>
              <a:cs typeface="Roboto Black"/>
              <a:sym typeface="Roboto Black"/>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chemeClr val="dk1"/>
                </a:solidFill>
              </a:rPr>
              <a:t>The Smart Blind Stick is an assistive device designed to </a:t>
            </a:r>
            <a:r>
              <a:rPr lang="en">
                <a:solidFill>
                  <a:srgbClr val="38761D"/>
                </a:solidFill>
                <a:latin typeface="Roboto"/>
                <a:ea typeface="Roboto"/>
                <a:cs typeface="Roboto"/>
                <a:sym typeface="Roboto"/>
              </a:rPr>
              <a:t>aid visually impaired </a:t>
            </a:r>
            <a:r>
              <a:rPr lang="en">
                <a:solidFill>
                  <a:schemeClr val="dk1"/>
                </a:solidFill>
              </a:rPr>
              <a:t>individuals in navigating safely.</a:t>
            </a:r>
            <a:endParaRPr>
              <a:solidFill>
                <a:schemeClr val="dk1"/>
              </a:solidFill>
            </a:endParaRPr>
          </a:p>
          <a:p>
            <a:pPr marL="0" lvl="0" indent="0" algn="just" rtl="0">
              <a:spcBef>
                <a:spcPts val="1200"/>
              </a:spcBef>
              <a:spcAft>
                <a:spcPts val="0"/>
              </a:spcAft>
              <a:buClr>
                <a:schemeClr val="dk1"/>
              </a:buClr>
              <a:buSzPts val="1100"/>
              <a:buFont typeface="Arial"/>
              <a:buNone/>
            </a:pPr>
            <a:r>
              <a:rPr lang="en">
                <a:solidFill>
                  <a:schemeClr val="dk1"/>
                </a:solidFill>
              </a:rPr>
              <a:t>It uses sensors and automation to </a:t>
            </a:r>
            <a:r>
              <a:rPr lang="en">
                <a:solidFill>
                  <a:srgbClr val="38761D"/>
                </a:solidFill>
                <a:latin typeface="Roboto"/>
                <a:ea typeface="Roboto"/>
                <a:cs typeface="Roboto"/>
                <a:sym typeface="Roboto"/>
              </a:rPr>
              <a:t>detect obstacles and alert the user</a:t>
            </a:r>
            <a:r>
              <a:rPr lang="en">
                <a:solidFill>
                  <a:schemeClr val="dk1"/>
                </a:solidFill>
              </a:rPr>
              <a:t> in real-time.</a:t>
            </a:r>
            <a:endParaRPr>
              <a:solidFill>
                <a:schemeClr val="dk1"/>
              </a:solidFill>
            </a:endParaRPr>
          </a:p>
          <a:p>
            <a:pPr marL="0" lvl="0" indent="0" algn="just" rtl="0">
              <a:spcBef>
                <a:spcPts val="1200"/>
              </a:spcBef>
              <a:spcAft>
                <a:spcPts val="0"/>
              </a:spcAft>
              <a:buClr>
                <a:schemeClr val="dk1"/>
              </a:buClr>
              <a:buSzPts val="1100"/>
              <a:buFont typeface="Arial"/>
              <a:buNone/>
            </a:pPr>
            <a:r>
              <a:rPr lang="en">
                <a:solidFill>
                  <a:schemeClr val="dk1"/>
                </a:solidFill>
              </a:rPr>
              <a:t>The project is powered by </a:t>
            </a:r>
            <a:r>
              <a:rPr lang="en" b="1">
                <a:solidFill>
                  <a:schemeClr val="dk1"/>
                </a:solidFill>
              </a:rPr>
              <a:t>Raspberry Pi Pico</a:t>
            </a:r>
            <a:r>
              <a:rPr lang="en">
                <a:solidFill>
                  <a:schemeClr val="dk1"/>
                </a:solidFill>
              </a:rPr>
              <a:t> for efficient processing and Wi-Fi-based connectivity.</a:t>
            </a:r>
            <a:endParaRPr>
              <a:solidFill>
                <a:schemeClr val="dk1"/>
              </a:solidFill>
            </a:endParaRPr>
          </a:p>
          <a:p>
            <a:pPr marL="0" lvl="0" indent="0" algn="just" rtl="0">
              <a:spcBef>
                <a:spcPts val="1200"/>
              </a:spcBef>
              <a:spcAft>
                <a:spcPts val="0"/>
              </a:spcAft>
              <a:buClr>
                <a:schemeClr val="dk1"/>
              </a:buClr>
              <a:buSzPts val="1100"/>
              <a:buFont typeface="Arial"/>
              <a:buNone/>
            </a:pPr>
            <a:r>
              <a:rPr lang="en">
                <a:solidFill>
                  <a:schemeClr val="dk1"/>
                </a:solidFill>
              </a:rPr>
              <a:t>An integrated </a:t>
            </a:r>
            <a:r>
              <a:rPr lang="en" b="1">
                <a:solidFill>
                  <a:schemeClr val="dk1"/>
                </a:solidFill>
              </a:rPr>
              <a:t>Telegram Bot</a:t>
            </a:r>
            <a:r>
              <a:rPr lang="en">
                <a:solidFill>
                  <a:schemeClr val="dk1"/>
                </a:solidFill>
              </a:rPr>
              <a:t> ensures </a:t>
            </a:r>
            <a:r>
              <a:rPr lang="en">
                <a:solidFill>
                  <a:srgbClr val="38761D"/>
                </a:solidFill>
                <a:latin typeface="Roboto"/>
                <a:ea typeface="Roboto"/>
                <a:cs typeface="Roboto"/>
                <a:sym typeface="Roboto"/>
              </a:rPr>
              <a:t>emergency alerts</a:t>
            </a:r>
            <a:r>
              <a:rPr lang="en">
                <a:solidFill>
                  <a:schemeClr val="dk1"/>
                </a:solidFill>
              </a:rPr>
              <a:t> can be sent to caretakers instantly.</a:t>
            </a:r>
            <a:endParaRPr>
              <a:solidFill>
                <a:schemeClr val="dk1"/>
              </a:solidFill>
            </a:endParaRPr>
          </a:p>
          <a:p>
            <a:pPr marL="0" lvl="0" indent="0" algn="just" rtl="0">
              <a:spcBef>
                <a:spcPts val="1200"/>
              </a:spcBef>
              <a:spcAft>
                <a:spcPts val="1200"/>
              </a:spcAft>
              <a:buNone/>
            </a:pPr>
            <a:r>
              <a:rPr lang="en">
                <a:solidFill>
                  <a:schemeClr val="dk1"/>
                </a:solidFill>
              </a:rPr>
              <a:t>The goal is to enhance </a:t>
            </a:r>
            <a:r>
              <a:rPr lang="en" b="1">
                <a:solidFill>
                  <a:schemeClr val="dk1"/>
                </a:solidFill>
              </a:rPr>
              <a:t>mobility, independence, and safety</a:t>
            </a:r>
            <a:r>
              <a:rPr lang="en">
                <a:solidFill>
                  <a:schemeClr val="dk1"/>
                </a:solidFill>
              </a:rPr>
              <a:t> — like giving blind users their own high-tech “superpower”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21500" y="404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WHY SMART BLIND STICK IS NEEDED?</a:t>
            </a:r>
            <a:endParaRPr>
              <a:latin typeface="Roboto Black"/>
              <a:ea typeface="Roboto Black"/>
              <a:cs typeface="Roboto Black"/>
              <a:sym typeface="Roboto Black"/>
            </a:endParaRPr>
          </a:p>
        </p:txBody>
      </p:sp>
      <p:sp>
        <p:nvSpPr>
          <p:cNvPr id="67" name="Google Shape;67;p15"/>
          <p:cNvSpPr txBox="1">
            <a:spLocks noGrp="1"/>
          </p:cNvSpPr>
          <p:nvPr>
            <p:ph type="body" idx="1"/>
          </p:nvPr>
        </p:nvSpPr>
        <p:spPr>
          <a:xfrm>
            <a:off x="421500" y="1192800"/>
            <a:ext cx="8378700" cy="3950700"/>
          </a:xfrm>
          <a:prstGeom prst="rect">
            <a:avLst/>
          </a:prstGeom>
        </p:spPr>
        <p:txBody>
          <a:bodyPr spcFirstLastPara="1" wrap="square" lIns="91425" tIns="91425" rIns="91425" bIns="91425" anchor="t" anchorCtr="0">
            <a:noAutofit/>
          </a:bodyPr>
          <a:lstStyle/>
          <a:p>
            <a:pPr marL="457200" lvl="0" indent="-336550" algn="just" rtl="0">
              <a:spcBef>
                <a:spcPts val="1200"/>
              </a:spcBef>
              <a:spcAft>
                <a:spcPts val="0"/>
              </a:spcAft>
              <a:buClr>
                <a:schemeClr val="dk1"/>
              </a:buClr>
              <a:buSzPts val="1700"/>
              <a:buChar char="●"/>
            </a:pPr>
            <a:r>
              <a:rPr lang="en" sz="1700">
                <a:solidFill>
                  <a:schemeClr val="dk1"/>
                </a:solidFill>
              </a:rPr>
              <a:t>Over </a:t>
            </a:r>
            <a:r>
              <a:rPr lang="en" sz="1700" b="1">
                <a:solidFill>
                  <a:schemeClr val="dk1"/>
                </a:solidFill>
              </a:rPr>
              <a:t>285 million people</a:t>
            </a:r>
            <a:r>
              <a:rPr lang="en" sz="1700">
                <a:solidFill>
                  <a:schemeClr val="dk1"/>
                </a:solidFill>
              </a:rPr>
              <a:t> globally are visually impaired, with 39 million fully blind.</a:t>
            </a:r>
            <a:endParaRPr sz="1700">
              <a:solidFill>
                <a:schemeClr val="dk1"/>
              </a:solidFill>
            </a:endParaRPr>
          </a:p>
          <a:p>
            <a:pPr marL="457200" lvl="0" indent="0" algn="just" rtl="0">
              <a:spcBef>
                <a:spcPts val="1200"/>
              </a:spcBef>
              <a:spcAft>
                <a:spcPts val="0"/>
              </a:spcAft>
              <a:buNone/>
            </a:pPr>
            <a:endParaRPr sz="100">
              <a:solidFill>
                <a:schemeClr val="dk1"/>
              </a:solidFill>
            </a:endParaRPr>
          </a:p>
          <a:p>
            <a:pPr marL="457200" lvl="0" indent="-336550" algn="just" rtl="0">
              <a:spcBef>
                <a:spcPts val="1200"/>
              </a:spcBef>
              <a:spcAft>
                <a:spcPts val="0"/>
              </a:spcAft>
              <a:buClr>
                <a:schemeClr val="dk1"/>
              </a:buClr>
              <a:buSzPts val="1700"/>
              <a:buChar char="●"/>
            </a:pPr>
            <a:r>
              <a:rPr lang="en" sz="1700">
                <a:solidFill>
                  <a:schemeClr val="dk1"/>
                </a:solidFill>
              </a:rPr>
              <a:t>Traditional white canes do not detect overhead or distant obstacles.</a:t>
            </a:r>
            <a:endParaRPr sz="1700">
              <a:solidFill>
                <a:schemeClr val="dk1"/>
              </a:solidFill>
            </a:endParaRPr>
          </a:p>
          <a:p>
            <a:pPr marL="457200" lvl="0" indent="0" algn="just" rtl="0">
              <a:spcBef>
                <a:spcPts val="1200"/>
              </a:spcBef>
              <a:spcAft>
                <a:spcPts val="0"/>
              </a:spcAft>
              <a:buNone/>
            </a:pPr>
            <a:endParaRPr sz="100">
              <a:solidFill>
                <a:schemeClr val="dk1"/>
              </a:solidFill>
            </a:endParaRPr>
          </a:p>
          <a:p>
            <a:pPr marL="457200" lvl="0" indent="-336550" algn="just" rtl="0">
              <a:spcBef>
                <a:spcPts val="1200"/>
              </a:spcBef>
              <a:spcAft>
                <a:spcPts val="0"/>
              </a:spcAft>
              <a:buClr>
                <a:schemeClr val="dk1"/>
              </a:buClr>
              <a:buSzPts val="1700"/>
              <a:buChar char="●"/>
            </a:pPr>
            <a:r>
              <a:rPr lang="en" sz="1700">
                <a:solidFill>
                  <a:schemeClr val="dk1"/>
                </a:solidFill>
              </a:rPr>
              <a:t>Visually impaired individuals often face </a:t>
            </a:r>
            <a:r>
              <a:rPr lang="en" sz="1700" b="1">
                <a:solidFill>
                  <a:schemeClr val="dk1"/>
                </a:solidFill>
              </a:rPr>
              <a:t>risks in navigation</a:t>
            </a:r>
            <a:r>
              <a:rPr lang="en" sz="1700">
                <a:solidFill>
                  <a:schemeClr val="dk1"/>
                </a:solidFill>
              </a:rPr>
              <a:t>, especially in crowded or unknown areas.</a:t>
            </a:r>
            <a:endParaRPr sz="1700">
              <a:solidFill>
                <a:schemeClr val="dk1"/>
              </a:solidFill>
            </a:endParaRPr>
          </a:p>
          <a:p>
            <a:pPr marL="457200" lvl="0" indent="0" algn="just" rtl="0">
              <a:spcBef>
                <a:spcPts val="1200"/>
              </a:spcBef>
              <a:spcAft>
                <a:spcPts val="0"/>
              </a:spcAft>
              <a:buNone/>
            </a:pPr>
            <a:endParaRPr sz="100">
              <a:solidFill>
                <a:schemeClr val="dk1"/>
              </a:solidFill>
            </a:endParaRPr>
          </a:p>
          <a:p>
            <a:pPr marL="457200" lvl="0" indent="-336550" algn="just" rtl="0">
              <a:spcBef>
                <a:spcPts val="1200"/>
              </a:spcBef>
              <a:spcAft>
                <a:spcPts val="0"/>
              </a:spcAft>
              <a:buClr>
                <a:schemeClr val="dk1"/>
              </a:buClr>
              <a:buSzPts val="1700"/>
              <a:buChar char="●"/>
            </a:pPr>
            <a:r>
              <a:rPr lang="en" sz="1700">
                <a:solidFill>
                  <a:schemeClr val="dk1"/>
                </a:solidFill>
              </a:rPr>
              <a:t>Lack of emergency communication tools can delay </a:t>
            </a:r>
            <a:r>
              <a:rPr lang="en" sz="1700" b="1">
                <a:solidFill>
                  <a:schemeClr val="dk1"/>
                </a:solidFill>
              </a:rPr>
              <a:t>help in critical situations</a:t>
            </a:r>
            <a:r>
              <a:rPr lang="en" sz="1700">
                <a:solidFill>
                  <a:schemeClr val="dk1"/>
                </a:solidFill>
              </a:rPr>
              <a:t>.</a:t>
            </a:r>
            <a:endParaRPr sz="1700">
              <a:solidFill>
                <a:schemeClr val="dk1"/>
              </a:solidFill>
            </a:endParaRPr>
          </a:p>
          <a:p>
            <a:pPr marL="457200" lvl="0" indent="0" algn="just" rtl="0">
              <a:spcBef>
                <a:spcPts val="1200"/>
              </a:spcBef>
              <a:spcAft>
                <a:spcPts val="0"/>
              </a:spcAft>
              <a:buNone/>
            </a:pPr>
            <a:endParaRPr sz="100">
              <a:solidFill>
                <a:schemeClr val="dk1"/>
              </a:solidFill>
            </a:endParaRPr>
          </a:p>
          <a:p>
            <a:pPr marL="457200" lvl="0" indent="-336550" algn="just" rtl="0">
              <a:spcBef>
                <a:spcPts val="1200"/>
              </a:spcBef>
              <a:spcAft>
                <a:spcPts val="0"/>
              </a:spcAft>
              <a:buClr>
                <a:schemeClr val="dk1"/>
              </a:buClr>
              <a:buSzPts val="1700"/>
              <a:buChar char="●"/>
            </a:pPr>
            <a:r>
              <a:rPr lang="en" sz="1700">
                <a:solidFill>
                  <a:schemeClr val="dk1"/>
                </a:solidFill>
              </a:rPr>
              <a:t>A Smart Blind Stick offers </a:t>
            </a:r>
            <a:r>
              <a:rPr lang="en" sz="1700" b="1">
                <a:solidFill>
                  <a:schemeClr val="dk1"/>
                </a:solidFill>
              </a:rPr>
              <a:t>real-time obstacle detection</a:t>
            </a:r>
            <a:r>
              <a:rPr lang="en" sz="1700">
                <a:solidFill>
                  <a:schemeClr val="dk1"/>
                </a:solidFill>
              </a:rPr>
              <a:t>, </a:t>
            </a:r>
            <a:r>
              <a:rPr lang="en" sz="1700" b="1">
                <a:solidFill>
                  <a:schemeClr val="dk1"/>
                </a:solidFill>
              </a:rPr>
              <a:t>sound alerts</a:t>
            </a:r>
            <a:r>
              <a:rPr lang="en" sz="1700">
                <a:solidFill>
                  <a:schemeClr val="dk1"/>
                </a:solidFill>
              </a:rPr>
              <a:t>, and </a:t>
            </a:r>
            <a:r>
              <a:rPr lang="en" sz="1700" b="1">
                <a:solidFill>
                  <a:schemeClr val="dk1"/>
                </a:solidFill>
              </a:rPr>
              <a:t>emergency messaging</a:t>
            </a:r>
            <a:r>
              <a:rPr lang="en" sz="1700">
                <a:solidFill>
                  <a:schemeClr val="dk1"/>
                </a:solidFill>
              </a:rPr>
              <a:t> for increased </a:t>
            </a:r>
            <a:r>
              <a:rPr lang="en" sz="1700" b="1">
                <a:solidFill>
                  <a:schemeClr val="dk1"/>
                </a:solidFill>
              </a:rPr>
              <a:t>independence and safety</a:t>
            </a:r>
            <a:r>
              <a:rPr lang="en" sz="1700">
                <a:solidFill>
                  <a:schemeClr val="dk1"/>
                </a:solidFill>
              </a:rPr>
              <a:t>.</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592700" y="376350"/>
            <a:ext cx="8520600" cy="50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500">
                <a:latin typeface="Roboto Black"/>
                <a:ea typeface="Roboto Black"/>
                <a:cs typeface="Roboto Black"/>
                <a:sym typeface="Roboto Black"/>
              </a:rPr>
              <a:t>BASIC SYSTEM OVERVIEW</a:t>
            </a:r>
            <a:endParaRPr sz="2500">
              <a:latin typeface="Roboto Black"/>
              <a:ea typeface="Roboto Black"/>
              <a:cs typeface="Roboto Black"/>
              <a:sym typeface="Roboto Black"/>
            </a:endParaRPr>
          </a:p>
        </p:txBody>
      </p:sp>
      <p:sp>
        <p:nvSpPr>
          <p:cNvPr id="73" name="Google Shape;73;p16"/>
          <p:cNvSpPr txBox="1">
            <a:spLocks noGrp="1"/>
          </p:cNvSpPr>
          <p:nvPr>
            <p:ph type="body" idx="1"/>
          </p:nvPr>
        </p:nvSpPr>
        <p:spPr>
          <a:xfrm>
            <a:off x="486900" y="1070550"/>
            <a:ext cx="8170200" cy="3684600"/>
          </a:xfrm>
          <a:prstGeom prst="rect">
            <a:avLst/>
          </a:prstGeom>
        </p:spPr>
        <p:txBody>
          <a:bodyPr spcFirstLastPara="1" wrap="square" lIns="91425" tIns="91425" rIns="91425" bIns="91425" anchor="t" anchorCtr="0">
            <a:noAutofit/>
          </a:bodyPr>
          <a:lstStyle/>
          <a:p>
            <a:pPr marL="457200" lvl="0" indent="-336550" rtl="0">
              <a:spcBef>
                <a:spcPts val="1200"/>
              </a:spcBef>
              <a:spcAft>
                <a:spcPts val="0"/>
              </a:spcAft>
              <a:buClr>
                <a:schemeClr val="dk1"/>
              </a:buClr>
              <a:buSzPts val="1700"/>
              <a:buChar char="●"/>
            </a:pPr>
            <a:r>
              <a:rPr lang="en-US" b="1">
                <a:solidFill>
                  <a:schemeClr val="dk1"/>
                </a:solidFill>
              </a:rPr>
              <a:t>Object Detection</a:t>
            </a:r>
            <a:r>
              <a:rPr lang="en-US">
                <a:solidFill>
                  <a:schemeClr val="dk1"/>
                </a:solidFill>
              </a:rPr>
              <a:t>: Uses an </a:t>
            </a:r>
            <a:r>
              <a:rPr lang="en-US">
                <a:solidFill>
                  <a:srgbClr val="38761D"/>
                </a:solidFill>
                <a:ea typeface="Roboto"/>
                <a:cs typeface="Roboto"/>
                <a:sym typeface="Roboto"/>
              </a:rPr>
              <a:t>ultrasonic sensor</a:t>
            </a:r>
            <a:r>
              <a:rPr lang="en-US">
                <a:solidFill>
                  <a:schemeClr val="dk1"/>
                </a:solidFill>
              </a:rPr>
              <a:t> to detect objects in the user's path.</a:t>
            </a:r>
          </a:p>
          <a:p>
            <a:pPr marL="457200" lvl="0" indent="-336550" rtl="0">
              <a:spcBef>
                <a:spcPts val="0"/>
              </a:spcBef>
              <a:spcAft>
                <a:spcPts val="0"/>
              </a:spcAft>
              <a:buClr>
                <a:schemeClr val="dk1"/>
              </a:buClr>
              <a:buSzPts val="1700"/>
              <a:buChar char="●"/>
            </a:pPr>
            <a:r>
              <a:rPr lang="en-US" b="1">
                <a:solidFill>
                  <a:schemeClr val="dk1"/>
                </a:solidFill>
              </a:rPr>
              <a:t>Alert Mechanism</a:t>
            </a:r>
            <a:r>
              <a:rPr lang="en-US">
                <a:solidFill>
                  <a:schemeClr val="dk1"/>
                </a:solidFill>
              </a:rPr>
              <a:t>: A </a:t>
            </a:r>
            <a:r>
              <a:rPr lang="en-US">
                <a:solidFill>
                  <a:srgbClr val="38761D"/>
                </a:solidFill>
                <a:ea typeface="Roboto"/>
                <a:cs typeface="Roboto"/>
                <a:sym typeface="Roboto"/>
              </a:rPr>
              <a:t>buzzer</a:t>
            </a:r>
            <a:r>
              <a:rPr lang="en-US">
                <a:solidFill>
                  <a:schemeClr val="dk1"/>
                </a:solidFill>
              </a:rPr>
              <a:t> sounds when an object is within a predefined distance.</a:t>
            </a:r>
          </a:p>
          <a:p>
            <a:pPr marL="457200" lvl="0" indent="-336550" rtl="0">
              <a:spcBef>
                <a:spcPts val="0"/>
              </a:spcBef>
              <a:spcAft>
                <a:spcPts val="0"/>
              </a:spcAft>
              <a:buClr>
                <a:schemeClr val="dk1"/>
              </a:buClr>
              <a:buSzPts val="1700"/>
              <a:buChar char="●"/>
            </a:pPr>
            <a:r>
              <a:rPr lang="en-US" b="1">
                <a:solidFill>
                  <a:schemeClr val="dk1"/>
                </a:solidFill>
              </a:rPr>
              <a:t>Movement Assistance</a:t>
            </a:r>
            <a:r>
              <a:rPr lang="en-US">
                <a:solidFill>
                  <a:schemeClr val="dk1"/>
                </a:solidFill>
              </a:rPr>
              <a:t>: If the object remains stationary for a set time, the </a:t>
            </a:r>
            <a:r>
              <a:rPr lang="en-US">
                <a:solidFill>
                  <a:srgbClr val="38761D"/>
                </a:solidFill>
                <a:ea typeface="Roboto"/>
                <a:cs typeface="Roboto"/>
                <a:sym typeface="Roboto"/>
              </a:rPr>
              <a:t>servo motor</a:t>
            </a:r>
            <a:r>
              <a:rPr lang="en-US">
                <a:solidFill>
                  <a:schemeClr val="dk1"/>
                </a:solidFill>
              </a:rPr>
              <a:t> activates to help navigate around it.</a:t>
            </a:r>
          </a:p>
          <a:p>
            <a:pPr marL="457200" lvl="0" indent="-336550" rtl="0">
              <a:spcBef>
                <a:spcPts val="0"/>
              </a:spcBef>
              <a:spcAft>
                <a:spcPts val="0"/>
              </a:spcAft>
              <a:buClr>
                <a:schemeClr val="dk1"/>
              </a:buClr>
              <a:buSzPts val="1700"/>
              <a:buChar char="●"/>
            </a:pPr>
            <a:r>
              <a:rPr lang="en-US" b="1">
                <a:solidFill>
                  <a:schemeClr val="dk1"/>
                </a:solidFill>
              </a:rPr>
              <a:t>Emergency Feature</a:t>
            </a:r>
            <a:r>
              <a:rPr lang="en-US">
                <a:solidFill>
                  <a:schemeClr val="dk1"/>
                </a:solidFill>
              </a:rPr>
              <a:t>: Pressing the </a:t>
            </a:r>
            <a:r>
              <a:rPr lang="en-US">
                <a:solidFill>
                  <a:srgbClr val="38761D"/>
                </a:solidFill>
                <a:ea typeface="Roboto"/>
                <a:cs typeface="Roboto"/>
                <a:sym typeface="Roboto"/>
              </a:rPr>
              <a:t>emergency button</a:t>
            </a:r>
            <a:r>
              <a:rPr lang="en-US">
                <a:solidFill>
                  <a:schemeClr val="dk1"/>
                </a:solidFill>
              </a:rPr>
              <a:t> triggers an alert message to a relative via a </a:t>
            </a:r>
            <a:r>
              <a:rPr lang="en-US">
                <a:solidFill>
                  <a:srgbClr val="38761D"/>
                </a:solidFill>
                <a:ea typeface="Roboto"/>
                <a:cs typeface="Roboto"/>
                <a:sym typeface="Roboto"/>
              </a:rPr>
              <a:t>Telegram bot.</a:t>
            </a:r>
            <a:endParaRPr lang="en-US"/>
          </a:p>
          <a:p>
            <a:pPr marL="457200" lvl="0" indent="-336550" rtl="0">
              <a:spcBef>
                <a:spcPts val="0"/>
              </a:spcBef>
              <a:spcAft>
                <a:spcPts val="0"/>
              </a:spcAft>
              <a:buClr>
                <a:schemeClr val="dk1"/>
              </a:buClr>
              <a:buSzPts val="1700"/>
              <a:buChar char="●"/>
            </a:pPr>
            <a:r>
              <a:rPr lang="en-US" b="1">
                <a:solidFill>
                  <a:schemeClr val="dk1"/>
                </a:solidFill>
              </a:rPr>
              <a:t>Wi-Fi Connectivity</a:t>
            </a:r>
            <a:r>
              <a:rPr lang="en-US">
                <a:solidFill>
                  <a:schemeClr val="dk1"/>
                </a:solidFill>
              </a:rPr>
              <a:t>: The system connects to Wi-Fi for sending emergency alerts and ensuring real-time communication.</a:t>
            </a:r>
            <a:endParaRPr lang="en-US"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85775" y="250200"/>
            <a:ext cx="8520600" cy="67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500">
                <a:latin typeface="Roboto Black"/>
                <a:ea typeface="Roboto Black"/>
                <a:cs typeface="Roboto Black"/>
                <a:sym typeface="Roboto Black"/>
              </a:rPr>
              <a:t>Main Components :</a:t>
            </a:r>
            <a:endParaRPr sz="2500">
              <a:latin typeface="Roboto Black"/>
              <a:ea typeface="Roboto Black"/>
              <a:cs typeface="Roboto Black"/>
              <a:sym typeface="Roboto Black"/>
            </a:endParaRPr>
          </a:p>
        </p:txBody>
      </p:sp>
      <p:sp>
        <p:nvSpPr>
          <p:cNvPr id="79" name="Google Shape;79;p17"/>
          <p:cNvSpPr txBox="1">
            <a:spLocks noGrp="1"/>
          </p:cNvSpPr>
          <p:nvPr>
            <p:ph type="body" idx="1"/>
          </p:nvPr>
        </p:nvSpPr>
        <p:spPr>
          <a:xfrm>
            <a:off x="244800" y="1138550"/>
            <a:ext cx="4327200" cy="424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b="1">
                <a:solidFill>
                  <a:schemeClr val="dk1"/>
                </a:solidFill>
              </a:rPr>
              <a:t>Raspberry Pi Pico W</a:t>
            </a:r>
            <a:br>
              <a:rPr lang="en" sz="1600" b="1">
                <a:solidFill>
                  <a:schemeClr val="dk1"/>
                </a:solidFill>
              </a:rPr>
            </a:br>
            <a:r>
              <a:rPr lang="en" sz="1600">
                <a:solidFill>
                  <a:schemeClr val="dk1"/>
                </a:solidFill>
              </a:rPr>
              <a:t> Controls and processes the entire system.</a:t>
            </a:r>
            <a:br>
              <a:rPr lang="en" sz="1600">
                <a:solidFill>
                  <a:schemeClr val="dk1"/>
                </a:solidFill>
              </a:rPr>
            </a:b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chemeClr val="dk1"/>
                </a:solidFill>
              </a:rPr>
              <a:t>Ultrasonic Sensor</a:t>
            </a:r>
            <a:br>
              <a:rPr lang="en" sz="1600" b="1">
                <a:solidFill>
                  <a:schemeClr val="dk1"/>
                </a:solidFill>
              </a:rPr>
            </a:br>
            <a:r>
              <a:rPr lang="en" sz="1600">
                <a:solidFill>
                  <a:schemeClr val="dk1"/>
                </a:solidFill>
              </a:rPr>
              <a:t> Detects obstacles by measuring distance.</a:t>
            </a:r>
            <a:br>
              <a:rPr lang="en" sz="1600">
                <a:solidFill>
                  <a:schemeClr val="dk1"/>
                </a:solidFill>
              </a:rPr>
            </a:b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chemeClr val="dk1"/>
                </a:solidFill>
              </a:rPr>
              <a:t>Buzzer</a:t>
            </a:r>
            <a:br>
              <a:rPr lang="en" sz="1600" b="1">
                <a:solidFill>
                  <a:schemeClr val="dk1"/>
                </a:solidFill>
              </a:rPr>
            </a:br>
            <a:r>
              <a:rPr lang="en" sz="1600">
                <a:solidFill>
                  <a:schemeClr val="dk1"/>
                </a:solidFill>
              </a:rPr>
              <a:t> Alerts the user with sound when an object is nearby.</a:t>
            </a:r>
            <a:endParaRPr sz="1600" b="1">
              <a:solidFill>
                <a:schemeClr val="dk1"/>
              </a:solidFill>
            </a:endParaRPr>
          </a:p>
        </p:txBody>
      </p:sp>
      <p:sp>
        <p:nvSpPr>
          <p:cNvPr id="80" name="Google Shape;80;p17"/>
          <p:cNvSpPr txBox="1"/>
          <p:nvPr/>
        </p:nvSpPr>
        <p:spPr>
          <a:xfrm>
            <a:off x="4434375" y="156425"/>
            <a:ext cx="4572000" cy="5399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lt1"/>
              </a:buClr>
              <a:buSzPts val="1600"/>
              <a:buAutoNum type="arabicPeriod"/>
            </a:pPr>
            <a:endParaRPr sz="1600" b="1">
              <a:solidFill>
                <a:schemeClr val="lt1"/>
              </a:solidFill>
            </a:endParaRPr>
          </a:p>
          <a:p>
            <a:pPr marL="457200" lvl="0" indent="-330200" algn="l" rtl="0">
              <a:lnSpc>
                <a:spcPct val="115000"/>
              </a:lnSpc>
              <a:spcBef>
                <a:spcPts val="0"/>
              </a:spcBef>
              <a:spcAft>
                <a:spcPts val="0"/>
              </a:spcAft>
              <a:buClr>
                <a:schemeClr val="lt1"/>
              </a:buClr>
              <a:buSzPts val="1600"/>
              <a:buAutoNum type="arabicPeriod"/>
            </a:pPr>
            <a:endParaRPr sz="1600" b="1">
              <a:solidFill>
                <a:schemeClr val="lt1"/>
              </a:solidFill>
            </a:endParaRPr>
          </a:p>
          <a:p>
            <a:pPr marL="457200" lvl="0" indent="-330200" algn="l" rtl="0">
              <a:lnSpc>
                <a:spcPct val="115000"/>
              </a:lnSpc>
              <a:spcBef>
                <a:spcPts val="0"/>
              </a:spcBef>
              <a:spcAft>
                <a:spcPts val="0"/>
              </a:spcAft>
              <a:buClr>
                <a:schemeClr val="lt1"/>
              </a:buClr>
              <a:buSzPts val="1600"/>
              <a:buAutoNum type="arabicPeriod"/>
            </a:pPr>
            <a:endParaRPr sz="1600" b="1">
              <a:solidFill>
                <a:schemeClr val="lt1"/>
              </a:solidFill>
            </a:endParaRPr>
          </a:p>
          <a:p>
            <a:pPr marL="457200" lvl="0" indent="-330200" algn="l" rtl="0">
              <a:lnSpc>
                <a:spcPct val="115000"/>
              </a:lnSpc>
              <a:spcBef>
                <a:spcPts val="0"/>
              </a:spcBef>
              <a:spcAft>
                <a:spcPts val="0"/>
              </a:spcAft>
              <a:buClr>
                <a:schemeClr val="dk1"/>
              </a:buClr>
              <a:buSzPts val="1600"/>
              <a:buAutoNum type="arabicPeriod"/>
            </a:pPr>
            <a:r>
              <a:rPr lang="en" sz="1600" b="1">
                <a:solidFill>
                  <a:schemeClr val="dk1"/>
                </a:solidFill>
              </a:rPr>
              <a:t>Servo Motor</a:t>
            </a:r>
            <a:br>
              <a:rPr lang="en" sz="1600" b="1">
                <a:solidFill>
                  <a:schemeClr val="dk1"/>
                </a:solidFill>
              </a:rPr>
            </a:br>
            <a:r>
              <a:rPr lang="en" sz="1600">
                <a:solidFill>
                  <a:schemeClr val="dk1"/>
                </a:solidFill>
              </a:rPr>
              <a:t> Moves based on object detection to assist navigation.</a:t>
            </a:r>
            <a:br>
              <a:rPr lang="en" sz="1600">
                <a:solidFill>
                  <a:schemeClr val="dk1"/>
                </a:solidFill>
              </a:rPr>
            </a:b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b="1">
                <a:solidFill>
                  <a:schemeClr val="dk1"/>
                </a:solidFill>
              </a:rPr>
              <a:t>Emergency Button</a:t>
            </a:r>
            <a:br>
              <a:rPr lang="en" sz="1600" b="1">
                <a:solidFill>
                  <a:schemeClr val="dk1"/>
                </a:solidFill>
              </a:rPr>
            </a:br>
            <a:r>
              <a:rPr lang="en" sz="1600">
                <a:solidFill>
                  <a:schemeClr val="dk1"/>
                </a:solidFill>
              </a:rPr>
              <a:t> Sends an emergency alert when pressed.</a:t>
            </a:r>
            <a:br>
              <a:rPr lang="en" sz="1600">
                <a:solidFill>
                  <a:schemeClr val="dk1"/>
                </a:solidFill>
              </a:rPr>
            </a:b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b="1">
                <a:solidFill>
                  <a:schemeClr val="dk1"/>
                </a:solidFill>
              </a:rPr>
              <a:t>Telegram Bot</a:t>
            </a:r>
            <a:br>
              <a:rPr lang="en" sz="1600" b="1">
                <a:solidFill>
                  <a:schemeClr val="dk1"/>
                </a:solidFill>
              </a:rPr>
            </a:br>
            <a:r>
              <a:rPr lang="en" sz="1600">
                <a:solidFill>
                  <a:schemeClr val="dk1"/>
                </a:solidFill>
              </a:rPr>
              <a:t> Sends emergency messages to a predefined contact.</a:t>
            </a:r>
            <a:br>
              <a:rPr lang="en" sz="1600">
                <a:solidFill>
                  <a:schemeClr val="dk1"/>
                </a:solidFill>
              </a:rPr>
            </a:b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b="1">
                <a:solidFill>
                  <a:schemeClr val="dk1"/>
                </a:solidFill>
              </a:rPr>
              <a:t>Power Supply</a:t>
            </a:r>
            <a:br>
              <a:rPr lang="en" sz="1600" b="1">
                <a:solidFill>
                  <a:schemeClr val="dk1"/>
                </a:solidFill>
              </a:rPr>
            </a:br>
            <a:r>
              <a:rPr lang="en" sz="1600">
                <a:solidFill>
                  <a:schemeClr val="dk1"/>
                </a:solidFill>
              </a:rPr>
              <a:t> Powers the system components.</a:t>
            </a:r>
            <a:br>
              <a:rPr lang="en" sz="1600">
                <a:solidFill>
                  <a:schemeClr val="dk1"/>
                </a:solidFill>
              </a:rPr>
            </a:br>
            <a:endParaRPr sz="1600">
              <a:solidFill>
                <a:schemeClr val="dk1"/>
              </a:solidFill>
            </a:endParaRPr>
          </a:p>
          <a:p>
            <a:pPr marL="0" lvl="0" indent="0" algn="l" rtl="0">
              <a:spcBef>
                <a:spcPts val="1200"/>
              </a:spcBef>
              <a:spcAft>
                <a:spcPts val="0"/>
              </a:spcAft>
              <a:buNone/>
            </a:pPr>
            <a:endParaRPr sz="1600"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sz="2444" b="1"/>
              <a:t>Block Diagram</a:t>
            </a:r>
            <a:endParaRPr/>
          </a:p>
        </p:txBody>
      </p:sp>
      <p:pic>
        <p:nvPicPr>
          <p:cNvPr id="86" name="Google Shape;86;p18"/>
          <p:cNvPicPr preferRelativeResize="0"/>
          <p:nvPr/>
        </p:nvPicPr>
        <p:blipFill>
          <a:blip r:embed="rId3">
            <a:alphaModFix/>
          </a:blip>
          <a:stretch>
            <a:fillRect/>
          </a:stretch>
        </p:blipFill>
        <p:spPr>
          <a:xfrm>
            <a:off x="808125" y="1111750"/>
            <a:ext cx="7527726" cy="3949651"/>
          </a:xfrm>
          <a:prstGeom prst="rect">
            <a:avLst/>
          </a:prstGeom>
          <a:noFill/>
          <a:ln>
            <a:noFill/>
          </a:ln>
        </p:spPr>
      </p:pic>
      <p:sp>
        <p:nvSpPr>
          <p:cNvPr id="87" name="Google Shape;87;p18"/>
          <p:cNvSpPr txBox="1"/>
          <p:nvPr/>
        </p:nvSpPr>
        <p:spPr>
          <a:xfrm>
            <a:off x="808125" y="334850"/>
            <a:ext cx="6858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Roboto Black"/>
                <a:ea typeface="Roboto Black"/>
                <a:cs typeface="Roboto Black"/>
                <a:sym typeface="Roboto Black"/>
              </a:rPr>
              <a:t>BLOCK DIAGRAM</a:t>
            </a:r>
            <a:endParaRPr sz="2500">
              <a:solidFill>
                <a:schemeClr val="dk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rot="10800000">
            <a:off x="10583" y="-1108"/>
            <a:ext cx="914400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4"/>
          <p:cNvSpPr/>
          <p:nvPr/>
        </p:nvSpPr>
        <p:spPr>
          <a:xfrm>
            <a:off x="2692300" y="0"/>
            <a:ext cx="6451800" cy="51435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24"/>
          <p:cNvSpPr txBox="1">
            <a:spLocks noGrp="1"/>
          </p:cNvSpPr>
          <p:nvPr>
            <p:ph type="title"/>
          </p:nvPr>
        </p:nvSpPr>
        <p:spPr>
          <a:xfrm>
            <a:off x="271300" y="1999050"/>
            <a:ext cx="2421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00">
                <a:latin typeface="Roboto Black"/>
                <a:ea typeface="Roboto Black"/>
                <a:cs typeface="Roboto Black"/>
                <a:sym typeface="Roboto Black"/>
              </a:rPr>
              <a:t>ALGORITHM</a:t>
            </a:r>
            <a:endParaRPr sz="2700">
              <a:latin typeface="Roboto Black"/>
              <a:ea typeface="Roboto Black"/>
              <a:cs typeface="Roboto Black"/>
              <a:sym typeface="Roboto Black"/>
            </a:endParaRPr>
          </a:p>
        </p:txBody>
      </p:sp>
      <p:sp>
        <p:nvSpPr>
          <p:cNvPr id="128" name="Google Shape;128;p24"/>
          <p:cNvSpPr txBox="1">
            <a:spLocks noGrp="1"/>
          </p:cNvSpPr>
          <p:nvPr>
            <p:ph type="body" idx="1"/>
          </p:nvPr>
        </p:nvSpPr>
        <p:spPr>
          <a:xfrm>
            <a:off x="2826300" y="243075"/>
            <a:ext cx="6317700" cy="4661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b="1">
                <a:solidFill>
                  <a:schemeClr val="dk1"/>
                </a:solidFill>
              </a:rPr>
              <a:t>Start</a:t>
            </a:r>
            <a:r>
              <a:rPr lang="en" sz="1600">
                <a:solidFill>
                  <a:schemeClr val="dk1"/>
                </a:solidFill>
              </a:rPr>
              <a:t> the system.</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chemeClr val="dk1"/>
                </a:solidFill>
              </a:rPr>
              <a:t>Initialize</a:t>
            </a:r>
            <a:r>
              <a:rPr lang="en" sz="1600">
                <a:solidFill>
                  <a:schemeClr val="dk1"/>
                </a:solidFill>
              </a:rPr>
              <a:t> Raspberry Pi Pico W and components (ultrasonic sensor, buzzer, servo motor, Telegram bot).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chemeClr val="dk1"/>
                </a:solidFill>
              </a:rPr>
              <a:t>Continuously monitor</a:t>
            </a:r>
            <a:r>
              <a:rPr lang="en" sz="1600">
                <a:solidFill>
                  <a:schemeClr val="dk1"/>
                </a:solidFill>
              </a:rPr>
              <a:t> distance using the </a:t>
            </a:r>
            <a:r>
              <a:rPr lang="en" sz="1600" b="1">
                <a:solidFill>
                  <a:schemeClr val="dk1"/>
                </a:solidFill>
              </a:rPr>
              <a:t>Ultrasonic Sensor</a:t>
            </a:r>
            <a:r>
              <a:rPr lang="en" sz="1600">
                <a:solidFill>
                  <a:schemeClr val="dk1"/>
                </a:solidFill>
              </a:rPr>
              <a: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chemeClr val="dk1"/>
                </a:solidFill>
              </a:rPr>
              <a:t> If distance &lt; fixed threshold</a:t>
            </a:r>
            <a:r>
              <a:rPr lang="en" sz="1600">
                <a:solidFill>
                  <a:schemeClr val="dk1"/>
                </a:solidFill>
              </a:rPr>
              <a:t>:</a:t>
            </a:r>
            <a:endParaRPr sz="1600">
              <a:solidFill>
                <a:schemeClr val="dk1"/>
              </a:solidFill>
            </a:endParaRPr>
          </a:p>
          <a:p>
            <a:pPr indent="0">
              <a:spcBef>
                <a:spcPts val="1200"/>
              </a:spcBef>
              <a:buNone/>
            </a:pPr>
            <a:r>
              <a:rPr lang="en" sz="1600" b="1">
                <a:solidFill>
                  <a:schemeClr val="dk1"/>
                </a:solidFill>
              </a:rPr>
              <a:t>  Activate Buzzer</a:t>
            </a:r>
            <a:r>
              <a:rPr lang="en" sz="1600">
                <a:solidFill>
                  <a:schemeClr val="dk1"/>
                </a:solidFill>
              </a:rPr>
              <a:t> (sound alert).</a:t>
            </a:r>
          </a:p>
          <a:p>
            <a:pPr marL="127000" indent="0">
              <a:lnSpc>
                <a:spcPct val="114999"/>
              </a:lnSpc>
              <a:spcBef>
                <a:spcPts val="1200"/>
              </a:spcBef>
              <a:buSzPts val="1600"/>
              <a:buNone/>
            </a:pPr>
            <a:r>
              <a:rPr lang="en" sz="1600" b="1">
                <a:solidFill>
                  <a:schemeClr val="dk1"/>
                </a:solidFill>
              </a:rPr>
              <a:t>5.   If object remains idle</a:t>
            </a:r>
            <a:r>
              <a:rPr lang="en" sz="1600">
                <a:solidFill>
                  <a:schemeClr val="dk1"/>
                </a:solidFill>
              </a:rPr>
              <a:t> (distance &lt; threshold for a fixed time):</a:t>
            </a:r>
          </a:p>
          <a:p>
            <a:pPr indent="0">
              <a:spcBef>
                <a:spcPts val="1200"/>
              </a:spcBef>
              <a:buNone/>
            </a:pPr>
            <a:r>
              <a:rPr lang="en" sz="1600" b="1">
                <a:solidFill>
                  <a:schemeClr val="dk1"/>
                </a:solidFill>
              </a:rPr>
              <a:t>  Activate Servo Motor</a:t>
            </a:r>
            <a:r>
              <a:rPr lang="en" sz="1600">
                <a:solidFill>
                  <a:schemeClr val="dk1"/>
                </a:solidFill>
              </a:rPr>
              <a:t> (spin or trigger feedback mechanism).</a:t>
            </a:r>
          </a:p>
          <a:p>
            <a:pPr marL="127000" indent="0">
              <a:lnSpc>
                <a:spcPct val="114999"/>
              </a:lnSpc>
              <a:spcBef>
                <a:spcPts val="1200"/>
              </a:spcBef>
              <a:buSzPts val="1600"/>
              <a:buNone/>
            </a:pPr>
            <a:r>
              <a:rPr lang="en" sz="1600" b="1">
                <a:solidFill>
                  <a:schemeClr val="dk1"/>
                </a:solidFill>
              </a:rPr>
              <a:t>6.  If the user presses the emergency button (jumpers)</a:t>
            </a:r>
            <a:r>
              <a:rPr lang="en" sz="1600">
                <a:solidFill>
                  <a:schemeClr val="dk1"/>
                </a:solidFill>
              </a:rPr>
              <a:t>:</a:t>
            </a:r>
            <a:endParaRPr sz="1600">
              <a:solidFill>
                <a:schemeClr val="dk1"/>
              </a:solidFill>
            </a:endParaRPr>
          </a:p>
          <a:p>
            <a:pPr marL="457200" lvl="0" indent="0" algn="l" rtl="0">
              <a:spcBef>
                <a:spcPts val="1200"/>
              </a:spcBef>
              <a:spcAft>
                <a:spcPts val="0"/>
              </a:spcAft>
              <a:buNone/>
            </a:pPr>
            <a:r>
              <a:rPr lang="en" sz="1600" b="1">
                <a:solidFill>
                  <a:schemeClr val="dk1"/>
                </a:solidFill>
              </a:rPr>
              <a:t>Send emergency message</a:t>
            </a:r>
            <a:r>
              <a:rPr lang="en" sz="1600">
                <a:solidFill>
                  <a:schemeClr val="dk1"/>
                </a:solidFill>
              </a:rPr>
              <a:t> via </a:t>
            </a:r>
            <a:r>
              <a:rPr lang="en" sz="1600" b="1">
                <a:solidFill>
                  <a:schemeClr val="dk1"/>
                </a:solidFill>
              </a:rPr>
              <a:t>Telegram Bot</a:t>
            </a:r>
            <a:r>
              <a:rPr lang="en" sz="1600">
                <a:solidFill>
                  <a:schemeClr val="dk1"/>
                </a:solidFill>
              </a:rPr>
              <a:t> to a pre-configured contact</a:t>
            </a:r>
            <a:endParaRPr sz="1600">
              <a:solidFill>
                <a:schemeClr val="dk1"/>
              </a:solidFill>
            </a:endParaRPr>
          </a:p>
          <a:p>
            <a:pPr marL="127000" indent="0">
              <a:spcBef>
                <a:spcPts val="1200"/>
              </a:spcBef>
              <a:buClr>
                <a:schemeClr val="dk1"/>
              </a:buClr>
              <a:buSzPts val="1600"/>
              <a:buNone/>
            </a:pPr>
            <a:r>
              <a:rPr lang="en" sz="1600" b="1">
                <a:solidFill>
                  <a:schemeClr val="dk1"/>
                </a:solidFill>
              </a:rPr>
              <a:t>7.  End</a:t>
            </a:r>
            <a:r>
              <a:rPr lang="en" sz="1600">
                <a:solidFill>
                  <a:schemeClr val="dk1"/>
                </a:solidFill>
              </a:rPr>
              <a:t> the process when the system is shut down.</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73500" y="337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Black"/>
                <a:ea typeface="Roboto Black"/>
                <a:cs typeface="Roboto Black"/>
                <a:sym typeface="Roboto Black"/>
              </a:rPr>
              <a:t>Code – Setup and Helper Functions</a:t>
            </a:r>
            <a:endParaRPr>
              <a:latin typeface="Roboto Black"/>
              <a:ea typeface="Roboto Black"/>
              <a:cs typeface="Roboto Black"/>
              <a:sym typeface="Roboto Black"/>
            </a:endParaRPr>
          </a:p>
        </p:txBody>
      </p:sp>
      <p:sp>
        <p:nvSpPr>
          <p:cNvPr id="134" name="Google Shape;134;p25"/>
          <p:cNvSpPr txBox="1"/>
          <p:nvPr/>
        </p:nvSpPr>
        <p:spPr>
          <a:xfrm>
            <a:off x="4572000" y="1011000"/>
            <a:ext cx="43221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accent1"/>
                </a:solidFill>
              </a:rPr>
              <a:t># Pin Setup</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button = Pin(13, Pin.IN, Pin.PULL_UP)</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TRIG = Pin(15, Pin.OUT)</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ECHO = Pin(14, Pin.IN)</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buzzer = PWM(Pin(16)); buzzer.freq(1000); buzzer.duty_u16(0)</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servo = PWM(Pin(17)); servo.freq(50); servo.duty_u16(1500)</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accent1"/>
                </a:solidFill>
              </a:rPr>
              <a:t># Wi-Fi Connection</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wlan = network.WLAN(network.STA_IF); wlan.active(True)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if not wlan.isconnected():</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wlan.connect(ssid, password)</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	while not wlan.isconnected(): utime.sleep(1)</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135" name="Google Shape;135;p25"/>
          <p:cNvSpPr txBox="1"/>
          <p:nvPr/>
        </p:nvSpPr>
        <p:spPr>
          <a:xfrm>
            <a:off x="214200" y="1011000"/>
            <a:ext cx="43578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dk1"/>
                </a:solidFill>
              </a:rPr>
              <a:t>import network, urequests, utime, time</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from machine import Pin, PWM, time_pulse_us</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accent1"/>
                </a:solidFill>
              </a:rPr>
              <a:t># Wi-Fi Credentials</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ssid = 'moto g34 5G_2040'</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password = 'krishnaprasath'</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accent1"/>
                </a:solidFill>
              </a:rPr>
              <a:t># Telegram Bot Details</a:t>
            </a:r>
            <a:endParaRPr sz="1600">
              <a:solidFill>
                <a:schemeClr val="accent1"/>
              </a:solidFill>
            </a:endParaRPr>
          </a:p>
          <a:p>
            <a:pPr marL="0" lvl="0" indent="0" algn="l" rtl="0">
              <a:spcBef>
                <a:spcPts val="0"/>
              </a:spcBef>
              <a:spcAft>
                <a:spcPts val="0"/>
              </a:spcAft>
              <a:buClr>
                <a:schemeClr val="dk1"/>
              </a:buClr>
              <a:buSzPts val="1100"/>
              <a:buFont typeface="Arial"/>
              <a:buNone/>
            </a:pPr>
            <a:r>
              <a:rPr lang="en" sz="1600">
                <a:solidFill>
                  <a:schemeClr val="dk1"/>
                </a:solidFill>
              </a:rPr>
              <a:t>bot_token = 'your_bot_token'</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chat_id = 'your_chat_id'</a:t>
            </a:r>
            <a:endParaRPr sz="1600">
              <a:solidFill>
                <a:schemeClr val="dk1"/>
              </a:solidFill>
            </a:endParaRPr>
          </a:p>
          <a:p>
            <a:pPr marL="0" lvl="0" indent="0" algn="l" rtl="0">
              <a:spcBef>
                <a:spcPts val="0"/>
              </a:spcBef>
              <a:spcAft>
                <a:spcPts val="0"/>
              </a:spcAft>
              <a:buNone/>
            </a:pPr>
            <a:r>
              <a:rPr lang="en" sz="1600">
                <a:solidFill>
                  <a:schemeClr val="dk1"/>
                </a:solidFill>
              </a:rPr>
              <a:t>message_text = 'Emergency! The button has been pressed.'</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Simple Light</vt:lpstr>
      <vt:lpstr>EMBEDDED SYSTEM DESIGN LABORATORY - 23I412  MINI PROJECT ON SMART BLIND STICK</vt:lpstr>
      <vt:lpstr>INTRODUCTION</vt:lpstr>
      <vt:lpstr>WHY SMART BLIND STICK IS NEEDED?</vt:lpstr>
      <vt:lpstr>BASIC SYSTEM OVERVIEW</vt:lpstr>
      <vt:lpstr>Main Components :</vt:lpstr>
      <vt:lpstr>Block Diagram</vt:lpstr>
      <vt:lpstr>PowerPoint Presentation</vt:lpstr>
      <vt:lpstr>ALGORITHM</vt:lpstr>
      <vt:lpstr>Code – Setup and Helper Functions</vt:lpstr>
      <vt:lpstr>Code – Setup and Helper Functions</vt:lpstr>
      <vt:lpstr>Code – Main Logic</vt:lpstr>
      <vt:lpstr>OUTPUT</vt:lpstr>
      <vt:lpstr>PowerPoint Presentation</vt:lpstr>
      <vt:lpstr>PowerPoint Presentation</vt:lpstr>
      <vt:lpstr>RESULT</vt:lpstr>
      <vt:lpstr>APPLICATIONS </vt:lpstr>
      <vt:lpstr>FUTURE SCOPE OF SMART BLIND STICK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2025-06-27T13:20:05Z</dcterms:modified>
</cp:coreProperties>
</file>